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7" r:id="rId3"/>
    <p:sldId id="261" r:id="rId4"/>
    <p:sldId id="262" r:id="rId5"/>
    <p:sldId id="269" r:id="rId6"/>
    <p:sldId id="264" r:id="rId7"/>
    <p:sldId id="265" r:id="rId8"/>
    <p:sldId id="266" r:id="rId9"/>
    <p:sldId id="268" r:id="rId10"/>
    <p:sldId id="272" r:id="rId11"/>
    <p:sldId id="283" r:id="rId12"/>
    <p:sldId id="288" r:id="rId13"/>
    <p:sldId id="289" r:id="rId14"/>
    <p:sldId id="263" r:id="rId15"/>
    <p:sldId id="285" r:id="rId16"/>
    <p:sldId id="287" r:id="rId17"/>
    <p:sldId id="286" r:id="rId18"/>
    <p:sldId id="270" r:id="rId19"/>
    <p:sldId id="273" r:id="rId20"/>
    <p:sldId id="276" r:id="rId21"/>
    <p:sldId id="275" r:id="rId22"/>
    <p:sldId id="277" r:id="rId23"/>
    <p:sldId id="278" r:id="rId24"/>
    <p:sldId id="280" r:id="rId25"/>
    <p:sldId id="282" r:id="rId26"/>
    <p:sldId id="26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33CC"/>
    <a:srgbClr val="0000CC"/>
    <a:srgbClr val="99CC33"/>
    <a:srgbClr val="33CC33"/>
    <a:srgbClr val="009900"/>
    <a:srgbClr val="3333FF"/>
    <a:srgbClr val="A50021"/>
    <a:srgbClr val="FF9900"/>
    <a:srgbClr val="CC99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2" autoAdjust="0"/>
    <p:restoredTop sz="93992" autoAdjust="0"/>
  </p:normalViewPr>
  <p:slideViewPr>
    <p:cSldViewPr>
      <p:cViewPr varScale="1">
        <p:scale>
          <a:sx n="109" d="100"/>
          <a:sy n="109" d="100"/>
        </p:scale>
        <p:origin x="-1800" y="-90"/>
      </p:cViewPr>
      <p:guideLst>
        <p:guide orient="horz" pos="5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645CD-A3DC-49EA-BB19-6E678DC426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134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992DC-14CA-428E-8112-C4369CEC21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3057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D9F3EA-5FAF-4C23-9471-46AEE0E99D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78533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CF8FA-C05B-42DD-B242-5AD21CD207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58553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C4DFC-0F3D-4902-BFFF-B8DCDD7EAD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9698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5312A-36AE-4E92-A442-817DF1A661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7740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C050A-573D-4DBE-B410-304CAF59DC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2544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72B32-F64D-4361-A40D-47E5E2CD6A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187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15C07-CAA3-45AC-AA6D-6410AC8F0B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812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9D6EC-3A1F-4928-813C-B51C08EA882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694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CC075-D024-496E-A587-5D7BF572CE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0319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BB8AB-AB2B-42C1-979C-0B3EC2E382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1144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413DD0-AFEF-4FC0-A3E4-09801B863D6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eg"/><Relationship Id="rId18" Type="http://schemas.openxmlformats.org/officeDocument/2006/relationships/hyperlink" Target="http://www.inductiveautomation.com/" TargetMode="External"/><Relationship Id="rId26" Type="http://schemas.openxmlformats.org/officeDocument/2006/relationships/image" Target="../media/image23.jpeg"/><Relationship Id="rId3" Type="http://schemas.openxmlformats.org/officeDocument/2006/relationships/image" Target="../media/image6.png"/><Relationship Id="rId21" Type="http://schemas.openxmlformats.org/officeDocument/2006/relationships/image" Target="../media/image20.png"/><Relationship Id="rId34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17" Type="http://schemas.openxmlformats.org/officeDocument/2006/relationships/image" Target="../media/image18.png"/><Relationship Id="rId25" Type="http://schemas.openxmlformats.org/officeDocument/2006/relationships/hyperlink" Target="http://www.controlstation.com/" TargetMode="External"/><Relationship Id="rId33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hyperlink" Target="http://mes-erp.com/" TargetMode="External"/><Relationship Id="rId20" Type="http://schemas.openxmlformats.org/officeDocument/2006/relationships/hyperlink" Target="http://www.activplant.com/" TargetMode="External"/><Relationship Id="rId2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://www.canarylabs.com/" TargetMode="External"/><Relationship Id="rId24" Type="http://schemas.openxmlformats.org/officeDocument/2006/relationships/image" Target="../media/image22.png"/><Relationship Id="rId32" Type="http://schemas.openxmlformats.org/officeDocument/2006/relationships/hyperlink" Target="http://www.aws.com/aws_2005/default.asp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7.jpeg"/><Relationship Id="rId23" Type="http://schemas.openxmlformats.org/officeDocument/2006/relationships/hyperlink" Target="http://www.automationtraining.ca/opc-training-course.asp" TargetMode="External"/><Relationship Id="rId28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19.png"/><Relationship Id="rId31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jpeg"/><Relationship Id="rId22" Type="http://schemas.openxmlformats.org/officeDocument/2006/relationships/image" Target="../media/image21.png"/><Relationship Id="rId27" Type="http://schemas.openxmlformats.org/officeDocument/2006/relationships/hyperlink" Target="http://www.opcsystems.com/" TargetMode="External"/><Relationship Id="rId30" Type="http://schemas.openxmlformats.org/officeDocument/2006/relationships/image" Target="../media/image26.jpeg"/><Relationship Id="rId35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228725" y="76200"/>
            <a:ext cx="274638" cy="6705600"/>
            <a:chOff x="774" y="48"/>
            <a:chExt cx="173" cy="4224"/>
          </a:xfrm>
        </p:grpSpPr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V="1">
              <a:off x="782" y="48"/>
              <a:ext cx="0" cy="4224"/>
            </a:xfrm>
            <a:prstGeom prst="line">
              <a:avLst/>
            </a:prstGeom>
            <a:noFill/>
            <a:ln w="19050">
              <a:solidFill>
                <a:srgbClr val="FCE4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Text Box 17"/>
            <p:cNvSpPr txBox="1">
              <a:spLocks noChangeArrowheads="1"/>
            </p:cNvSpPr>
            <p:nvPr/>
          </p:nvSpPr>
          <p:spPr bwMode="auto">
            <a:xfrm rot="-5400000">
              <a:off x="501" y="1161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Arial" charset="0"/>
                </a:rPr>
                <a:t>ВЕРТИКАЛИ</a:t>
              </a:r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44450" y="1254125"/>
            <a:ext cx="8991600" cy="287338"/>
            <a:chOff x="28" y="790"/>
            <a:chExt cx="5664" cy="181"/>
          </a:xfrm>
        </p:grpSpPr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28" y="790"/>
              <a:ext cx="5664" cy="0"/>
            </a:xfrm>
            <a:prstGeom prst="line">
              <a:avLst/>
            </a:prstGeom>
            <a:noFill/>
            <a:ln w="19050">
              <a:solidFill>
                <a:srgbClr val="FCE40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Text Box 15"/>
            <p:cNvSpPr txBox="1">
              <a:spLocks noChangeArrowheads="1"/>
            </p:cNvSpPr>
            <p:nvPr/>
          </p:nvSpPr>
          <p:spPr bwMode="auto">
            <a:xfrm>
              <a:off x="768" y="798"/>
              <a:ext cx="355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200" b="1" dirty="0">
                  <a:solidFill>
                    <a:schemeClr val="bg1"/>
                  </a:solidFill>
                  <a:latin typeface="Arial" charset="0"/>
                </a:rPr>
                <a:t>И ГОРИЗОНТАЛИ ПРОМЫШЛЕННОЙ АВТОМАТИЗАЦИИ</a:t>
              </a:r>
            </a:p>
          </p:txBody>
        </p:sp>
      </p:grp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95400" y="3276600"/>
            <a:ext cx="65169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Коммуникационное программное обеспечение для автоматизации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295400" y="4724400"/>
            <a:ext cx="525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Мероприятие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lang="ru-RU" sz="2000" dirty="0">
                <a:solidFill>
                  <a:schemeClr val="bg1"/>
                </a:solidFill>
                <a:latin typeface="Arial" charset="0"/>
              </a:rPr>
              <a:t>Город</a:t>
            </a:r>
            <a:br>
              <a:rPr lang="ru-RU" sz="2000" dirty="0">
                <a:solidFill>
                  <a:schemeClr val="bg1"/>
                </a:solidFill>
                <a:latin typeface="Arial" charset="0"/>
              </a:rPr>
            </a:br>
            <a:r>
              <a:rPr lang="ru-RU" sz="2000" dirty="0">
                <a:solidFill>
                  <a:schemeClr val="bg1"/>
                </a:solidFill>
                <a:latin typeface="Arial" charset="0"/>
              </a:rPr>
              <a:t>Дата</a:t>
            </a:r>
            <a:endParaRPr 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6063189"/>
            <a:ext cx="525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Имя Отчество Фамилия</a:t>
            </a:r>
          </a:p>
          <a:p>
            <a:pPr eaLnBrk="0" hangingPunct="0"/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Должность</a:t>
            </a:r>
            <a:endParaRPr lang="ru-RU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6" name="Picture 2" descr="C:\Users\nautova\Desktop\столярова\kepware\kepware цветн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96852"/>
            <a:ext cx="3444499" cy="936104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08004" y="6453336"/>
            <a:ext cx="42124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8(800) 707-18-71 </a:t>
            </a:r>
            <a:r>
              <a:rPr lang="ru-RU" sz="1400" dirty="0" smtClean="0">
                <a:solidFill>
                  <a:schemeClr val="bg1"/>
                </a:solidFill>
                <a:latin typeface="Arial" charset="0"/>
              </a:rPr>
              <a:t>(бесплатный), 8(499) 707-18-71</a:t>
            </a:r>
            <a:endParaRPr 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 rot="16200000">
            <a:off x="7750224" y="5419963"/>
            <a:ext cx="2232249" cy="33855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chemeClr val="bg1"/>
                </a:solidFill>
                <a:latin typeface="Arial" charset="0"/>
              </a:rPr>
              <a:t>www.plcsystems.ru</a:t>
            </a:r>
            <a:endParaRPr lang="ru-RU" sz="16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utoUpdateAnimBg="0"/>
      <p:bldP spid="5125" grpId="0" autoUpdateAnimBg="0"/>
      <p:bldP spid="1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3995936" y="1664804"/>
            <a:ext cx="475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Предоставляют массив математических и логических операторов, разрешающих генерацию новых данных, или объединение существующих данных в виде удобной информации для более высокого уровня архивирования и анализа. </a:t>
            </a:r>
            <a:endParaRPr lang="en-US" sz="1600" dirty="0" smtClean="0">
              <a:latin typeface="Arial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16016" y="1376772"/>
            <a:ext cx="25922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Расширенные тэги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3528" y="4365104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Alarms and Events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4725144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Опция для создания и управления тревогами и событиями. OPC AE клиенты могут получить доступ к журналу событий и состояниям новых тревог и событий </a:t>
            </a:r>
            <a:r>
              <a:rPr lang="ru-RU" sz="1600" dirty="0" err="1" smtClean="0">
                <a:latin typeface="Arial" charset="0"/>
              </a:rPr>
              <a:t>KEPServerEX</a:t>
            </a:r>
            <a:r>
              <a:rPr lang="ru-RU" sz="1600" dirty="0" smtClean="0">
                <a:latin typeface="Arial" charset="0"/>
              </a:rPr>
              <a:t> из тегов коммуникационного драйвера </a:t>
            </a:r>
            <a:r>
              <a:rPr lang="ru-RU" sz="1600" dirty="0" err="1" smtClean="0">
                <a:latin typeface="Arial" charset="0"/>
              </a:rPr>
              <a:t>KEPServerEX</a:t>
            </a:r>
            <a:r>
              <a:rPr lang="ru-RU" sz="1600" dirty="0" smtClean="0">
                <a:latin typeface="Arial" charset="0"/>
              </a:rPr>
              <a:t> 140+ или к математическим и логическим тегам из модуля </a:t>
            </a:r>
            <a:r>
              <a:rPr lang="ru-RU" sz="1600" dirty="0" err="1" smtClean="0">
                <a:latin typeface="Arial" charset="0"/>
              </a:rPr>
              <a:t>Advanced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Tag</a:t>
            </a:r>
            <a:r>
              <a:rPr lang="ru-RU" sz="1600" dirty="0" smtClean="0">
                <a:latin typeface="Arial" charset="0"/>
              </a:rPr>
              <a:t>.</a:t>
            </a:r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924944"/>
            <a:ext cx="3519920" cy="3456384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1268760"/>
            <a:ext cx="3204356" cy="32506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815916" y="1772816"/>
            <a:ext cx="30963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charset="0"/>
              </a:rPr>
              <a:t>Простое в конфигурировании приложение, которое записывает данные из ОРС сервера в любые </a:t>
            </a:r>
            <a:r>
              <a:rPr lang="en-US" sz="1600" dirty="0" smtClean="0">
                <a:latin typeface="Arial" charset="0"/>
              </a:rPr>
              <a:t>ODBC-</a:t>
            </a:r>
            <a:r>
              <a:rPr lang="ru-RU" sz="1600" dirty="0" smtClean="0">
                <a:latin typeface="Arial" charset="0"/>
              </a:rPr>
              <a:t>совместимые базы данных. </a:t>
            </a:r>
            <a:endParaRPr lang="en-US" sz="1600" dirty="0" smtClean="0">
              <a:latin typeface="Arial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779912" y="1412776"/>
            <a:ext cx="298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Приложение </a:t>
            </a:r>
            <a:r>
              <a:rPr lang="en-US" sz="1800" b="1" dirty="0" err="1" smtClean="0">
                <a:solidFill>
                  <a:srgbClr val="0033CC"/>
                </a:solidFill>
                <a:latin typeface="Arial" charset="0"/>
              </a:rPr>
              <a:t>DataLogger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51520" y="4725144"/>
            <a:ext cx="4032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Модуль экспорта данных EFM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7524" y="5049180"/>
            <a:ext cx="5400600" cy="1368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Arial" charset="0"/>
              </a:rPr>
              <a:t>EFM </a:t>
            </a:r>
            <a:r>
              <a:rPr lang="ru-RU" sz="1600" dirty="0" err="1" smtClean="0">
                <a:latin typeface="Arial" charset="0"/>
              </a:rPr>
              <a:t>Exporter</a:t>
            </a:r>
            <a:r>
              <a:rPr lang="ru-RU" sz="1600" dirty="0" smtClean="0">
                <a:latin typeface="Arial" charset="0"/>
              </a:rPr>
              <a:t> для </a:t>
            </a:r>
            <a:r>
              <a:rPr lang="ru-RU" sz="1600" dirty="0" err="1" smtClean="0">
                <a:latin typeface="Arial" charset="0"/>
              </a:rPr>
              <a:t>KEPServerEX</a:t>
            </a:r>
            <a:r>
              <a:rPr lang="ru-RU" sz="1600" dirty="0" smtClean="0">
                <a:latin typeface="Arial" charset="0"/>
              </a:rPr>
              <a:t> работает совместно с </a:t>
            </a:r>
            <a:r>
              <a:rPr lang="ru-RU" sz="1600" dirty="0" err="1" smtClean="0">
                <a:latin typeface="Arial" charset="0"/>
              </a:rPr>
              <a:t>KEPServerEX</a:t>
            </a:r>
            <a:r>
              <a:rPr lang="ru-RU" sz="1600" dirty="0" smtClean="0">
                <a:latin typeface="Arial" charset="0"/>
              </a:rPr>
              <a:t> EFM драйверами, планируя извлечение и экспорт EFM данных из вычислителей расхода в общие отраслевые форматы </a:t>
            </a:r>
            <a:r>
              <a:rPr lang="ru-RU" sz="1600" dirty="0" err="1" smtClean="0">
                <a:latin typeface="Arial" charset="0"/>
              </a:rPr>
              <a:t>Flow-Cal</a:t>
            </a:r>
            <a:r>
              <a:rPr lang="ru-RU" sz="1600" dirty="0" smtClean="0">
                <a:latin typeface="Arial" charset="0"/>
              </a:rPr>
              <a:t> и PGAS, а также в пользовательский формат CSV.</a:t>
            </a:r>
            <a:endParaRPr lang="en-US" sz="1600" dirty="0" smtClean="0">
              <a:latin typeface="Arial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1" y="1268760"/>
            <a:ext cx="3399731" cy="3384376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1582" y="2384884"/>
            <a:ext cx="3582418" cy="4119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2" grpId="0"/>
      <p:bldP spid="22" grpId="1"/>
      <p:bldP spid="22" grpId="2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779912" y="1808820"/>
            <a:ext cx="4392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выше 150 коммуникационных драйверов для одновременной передачи данных в реальном времени от промышленных датчиков и механизмов непосредственно в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Splunk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платформу,                                    чтобы организовать                        оперативную                                                                          разведку в реальном                                                 времени.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87924" y="1412776"/>
            <a:ext cx="2988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33CC"/>
                </a:solidFill>
              </a:rPr>
              <a:t>Industrial Data Forwarder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59532" y="4473116"/>
            <a:ext cx="4032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33CC"/>
                </a:solidFill>
              </a:rPr>
              <a:t>OPC Connectivity Suite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7524" y="4761148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Позволяет системе и инженерным приложениям управлять своими серверами OPC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Data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Access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(DA), OPC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Unified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Architecture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(UA) и OPC XML-DA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Client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из единого приложения и позволяет пользователям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буфферезировать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соединения между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несертифицированными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OPC приложениями и OPC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Client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16" y="1232756"/>
            <a:ext cx="3384376" cy="3372147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172" y="2816932"/>
            <a:ext cx="2734611" cy="36724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1" grpId="2"/>
      <p:bldP spid="22" grpId="0"/>
      <p:bldP spid="22" grpId="1"/>
      <p:bldP spid="22" grpId="2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4535996" y="2168860"/>
            <a:ext cx="43924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Захватывает историческую информацию в точке сбора в легкое по конфигурированию, гибкое, открытое и экономически эффективное решение.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987824" y="1520788"/>
            <a:ext cx="39244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Local Historian Plug-In</a:t>
            </a:r>
            <a:endPara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7170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Оно позволяет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Собирать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Хранить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Выдавать данные непосредственно в источнике для предотвращения потери данных и повышения эффективности работы.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16" y="1808820"/>
            <a:ext cx="4303491" cy="41958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43508" y="1484784"/>
            <a:ext cx="4716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Приложение SNMP </a:t>
            </a:r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Agent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5625244"/>
            <a:ext cx="781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SNMP-агент позволяет 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ИТ-специалистам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отслеживать сетевые устройства для предотвращения и устранения внутренних ошибочных процессов и исправлять неожиданные внешние события.</a:t>
            </a: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304764"/>
            <a:ext cx="4356484" cy="423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43508" y="1304764"/>
            <a:ext cx="4716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Опция 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Security Policies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913276"/>
            <a:ext cx="80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Позволяет администраторам назначать права безопасного доступа к объектам на основе степени ответственности пользователей в рамках выполняемого проекта.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340768"/>
            <a:ext cx="4788532" cy="4580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203848" y="1448780"/>
            <a:ext cx="4716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Scheduler Plug-In</a:t>
            </a:r>
            <a:endParaRPr lang="ru-RU" sz="1800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5488" y="2132856"/>
            <a:ext cx="46085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Позволяет пользователям 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планово перемещать запросы данных от клиента к серверу, чтобы оптимизировать связь с клиентами по сетям с ограниченной пропускной способностью.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задавать расписание опроса для отдельных тегов устройств, как по времени суток, так и по частоте опроса.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Определять исключения для различных периодов времени, когда опрос является нежелательным.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Настраивать каждое расписание с собственным приоритетом, чтобы определить, какие задачи обслуживается первыми, при восстановлении связи после возникновения различных конфликтов.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1412776"/>
            <a:ext cx="4350280" cy="4865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59632" y="260648"/>
            <a:ext cx="5364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Дополнительные программные модули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87924" y="1412776"/>
            <a:ext cx="4716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err="1" smtClean="0">
                <a:solidFill>
                  <a:srgbClr val="0033CC"/>
                </a:solidFill>
                <a:latin typeface="Arial" charset="0"/>
              </a:rPr>
              <a:t>IoT</a:t>
            </a:r>
            <a:r>
              <a:rPr lang="en-US" b="1" dirty="0" smtClean="0">
                <a:solidFill>
                  <a:srgbClr val="0033CC"/>
                </a:solidFill>
                <a:latin typeface="Arial" charset="0"/>
              </a:rPr>
              <a:t> Gateway</a:t>
            </a:r>
            <a:endParaRPr lang="ru-RU" b="1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540" y="5445224"/>
            <a:ext cx="802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Обеспечивает беспрепятственное прохождение данных управления реального времени непосредственно в Большие Данные (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Big Data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и аналитические программные приложения для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бизнес-анализа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и повышения производственной эффективности.</a:t>
            </a:r>
            <a:endParaRPr lang="ru-RU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032956"/>
            <a:ext cx="35283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– Соединяет операционные технологии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 информационными технологиями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позволяя создать прозрачную связь по всему предприятию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340768"/>
            <a:ext cx="4212468" cy="41211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Linkmaster-group-screensho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070678" cy="5256584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LinkMaster</a:t>
            </a:r>
            <a:r>
              <a:rPr lang="en-US" sz="2800" b="1" dirty="0" smtClean="0">
                <a:solidFill>
                  <a:srgbClr val="FCE404"/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1268760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LinkMaster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-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программный модуль, который позволяет объединить и упорядочить данные, получаемые из разных </a:t>
            </a:r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ОРС-серверов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1860" y="2132856"/>
            <a:ext cx="5616624" cy="3370072"/>
          </a:xfrm>
          <a:prstGeom prst="rect">
            <a:avLst/>
          </a:prstGeom>
        </p:spPr>
        <p:txBody>
          <a:bodyPr/>
          <a:lstStyle/>
          <a:p>
            <a:pPr marL="180000" indent="-180000">
              <a:spcBef>
                <a:spcPct val="30000"/>
              </a:spcBef>
              <a:buFontTx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Промышленная надежность</a:t>
            </a:r>
          </a:p>
          <a:p>
            <a:pPr marL="180000" indent="-180000">
              <a:spcBef>
                <a:spcPct val="30000"/>
              </a:spcBef>
              <a:buFontTx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Интуитивно понятный интерфейс</a:t>
            </a: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Использование технологии "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Drag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Drop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" для создания связей </a:t>
            </a: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Поддержка прямого масштабирования ссылок элементов данных</a:t>
            </a: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Менеджер пользовательского доступа</a:t>
            </a: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Отслеживание ошибок </a:t>
            </a: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Способности оптимизации записи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kern="0" dirty="0" smtClean="0">
              <a:latin typeface="Arial" pitchFamily="34" charset="0"/>
              <a:cs typeface="Arial" pitchFamily="34" charset="0"/>
            </a:endParaRPr>
          </a:p>
          <a:p>
            <a:pPr marL="538163" lvl="1" indent="-179388">
              <a:spcBef>
                <a:spcPts val="200"/>
              </a:spcBef>
              <a:buFont typeface="Arial" pitchFamily="34" charset="0"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Поддержка создания ссылок на удаленную пользовательскую машину</a:t>
            </a:r>
          </a:p>
          <a:p>
            <a:pPr marL="180000" indent="-180000">
              <a:spcBef>
                <a:spcPct val="30000"/>
              </a:spcBef>
              <a:buFontTx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Передача данных с помощью групп соединений (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Link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Groups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) позволяет настроить скорость передачи данных в соответствии с потребностями приложений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3058816" y="5949280"/>
            <a:ext cx="6085184" cy="612068"/>
          </a:xfrm>
          <a:prstGeom prst="rect">
            <a:avLst/>
          </a:prstGeom>
        </p:spPr>
        <p:txBody>
          <a:bodyPr/>
          <a:lstStyle/>
          <a:p>
            <a:pPr marL="179388" indent="-4763"/>
            <a:r>
              <a:rPr lang="ru-RU" sz="1600" dirty="0" smtClean="0">
                <a:solidFill>
                  <a:srgbClr val="0033CC"/>
                </a:solidFill>
                <a:latin typeface="Arial" charset="0"/>
              </a:rPr>
              <a:t>Демонстрационная версия является полнофункциональной и имеет лишь ограниченное двухчасовое время работы</a:t>
            </a:r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4589494" y="1664804"/>
            <a:ext cx="4428492" cy="4752528"/>
          </a:xfrm>
          <a:prstGeom prst="roundRect">
            <a:avLst>
              <a:gd name="adj" fmla="val 521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9885" y="1664804"/>
            <a:ext cx="4319972" cy="4752528"/>
          </a:xfrm>
          <a:prstGeom prst="roundRect">
            <a:avLst>
              <a:gd name="adj" fmla="val 521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OPC Server within Server bridg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060848"/>
            <a:ext cx="4320480" cy="3710050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LinkMaster</a:t>
            </a:r>
            <a:r>
              <a:rPr lang="en-US" sz="2800" b="1" dirty="0" smtClean="0">
                <a:solidFill>
                  <a:srgbClr val="FCE404"/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775" y="1700808"/>
            <a:ext cx="414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Мост OPC сервер – OPC сервер</a:t>
            </a:r>
            <a:endParaRPr lang="ru-RU" sz="1600" dirty="0" smtClean="0">
              <a:latin typeface="Arial" charset="0"/>
            </a:endParaRPr>
          </a:p>
        </p:txBody>
      </p:sp>
      <p:pic>
        <p:nvPicPr>
          <p:cNvPr id="10" name="Рисунок 9" descr="OPC Server to OPC Server Bridg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07" y="2060848"/>
            <a:ext cx="3999729" cy="36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170080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OPC сервер внутри серверного моста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5" y="5733256"/>
            <a:ext cx="4140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200"/>
              </a:spcBef>
            </a:pPr>
            <a:r>
              <a:rPr lang="ru-RU" sz="1600" dirty="0" smtClean="0">
                <a:latin typeface="Arial" charset="0"/>
              </a:rPr>
              <a:t>связь двух (или более) OPC серверов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63480" y="573325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latin typeface="Arial" charset="0"/>
              </a:rPr>
              <a:t>передача данных между ПЛК, связанными </a:t>
            </a:r>
          </a:p>
          <a:p>
            <a:pPr algn="ctr">
              <a:spcBef>
                <a:spcPts val="0"/>
              </a:spcBef>
            </a:pPr>
            <a:r>
              <a:rPr lang="ru-RU" sz="1600" dirty="0" smtClean="0">
                <a:latin typeface="Arial" charset="0"/>
              </a:rPr>
              <a:t>с одним и тем же сервером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1232756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Примеры соединения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: 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20" grpId="1" animBg="1"/>
      <p:bldP spid="17" grpId="0"/>
      <p:bldP spid="17" grpId="1"/>
      <p:bldP spid="13" grpId="0"/>
      <p:bldP spid="14" grpId="0"/>
      <p:bldP spid="14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683568" y="1412776"/>
            <a:ext cx="8460432" cy="357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spcAft>
                <a:spcPts val="5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C 1995 года занимается разработкой драйверов связи для контроллеров, устройств ввода-вывода и полевых устройств, разработкой лицензируемых средств связи и OEM-решений </a:t>
            </a:r>
          </a:p>
          <a:p>
            <a:pPr marL="266700" indent="-266700">
              <a:spcAft>
                <a:spcPts val="5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Обладает уникальным опытом работы с встроенными устройствами и OPC</a:t>
            </a:r>
          </a:p>
          <a:p>
            <a:pPr marL="266700" indent="-266700">
              <a:spcAft>
                <a:spcPts val="5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Предлагает более 150 протоколов связи, объем поставок ежегодно превышает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100 000 единиц</a:t>
            </a:r>
          </a:p>
          <a:p>
            <a:pPr marL="266700" indent="-266700">
              <a:spcAft>
                <a:spcPts val="5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Представляет ПО, разработанное для промышленных приложений и испытанное в суровых промышленных условиях: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1" indent="-179388">
              <a:spcAft>
                <a:spcPts val="1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Имеет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самые высокие уровни сертификации от OPC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Foundation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включая OPC соответствие  и OPC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взаимодействие</a:t>
            </a:r>
          </a:p>
          <a:p>
            <a:pPr lvl="1" indent="-179388">
              <a:spcAft>
                <a:spcPts val="1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Поддерживает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стандарты строгого внутреннего контроля качества с тщательным  тестированием и сопоставлением 1:1 разработкам  инженерами  по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контролю</a:t>
            </a:r>
          </a:p>
          <a:p>
            <a:pPr lvl="1" indent="-179388">
              <a:spcAft>
                <a:spcPts val="100"/>
              </a:spcAft>
              <a:buFont typeface="Arial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OEM одобрение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2" descr="Безимени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4761148"/>
            <a:ext cx="8158778" cy="18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4392488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О компании </a:t>
            </a:r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Kepware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89885" y="1628800"/>
            <a:ext cx="4319972" cy="4788532"/>
          </a:xfrm>
          <a:prstGeom prst="roundRect">
            <a:avLst>
              <a:gd name="adj" fmla="val 521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OPC Server Collector or Gatew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2168860"/>
            <a:ext cx="4175956" cy="3659827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589494" y="1628800"/>
            <a:ext cx="4428492" cy="4788532"/>
          </a:xfrm>
          <a:prstGeom prst="roundRect">
            <a:avLst>
              <a:gd name="adj" fmla="val 5216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LinkMaster</a:t>
            </a:r>
            <a:r>
              <a:rPr lang="en-US" sz="2800" b="1" dirty="0" smtClean="0">
                <a:solidFill>
                  <a:srgbClr val="FCE404"/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6648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OPC связь между ПЛК и DCS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97252"/>
            <a:ext cx="449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latin typeface="Arial" charset="0"/>
              </a:rPr>
              <a:t>единый OPC сервер, обслуживающий данные от многочисленных OPC серверов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598528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dirty="0" smtClean="0">
                <a:latin typeface="Arial" charset="0"/>
              </a:rPr>
              <a:t>распределения данных между ПЛК и DCS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1664804"/>
            <a:ext cx="4498775" cy="36933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OPC серверный коллектор или шлюз </a:t>
            </a:r>
            <a:endParaRPr lang="ru-RU" sz="1600" dirty="0" smtClean="0">
              <a:latin typeface="Arial" charset="0"/>
            </a:endParaRPr>
          </a:p>
        </p:txBody>
      </p:sp>
      <p:pic>
        <p:nvPicPr>
          <p:cNvPr id="24" name="Рисунок 23" descr="OPC link between PLC and DC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04864"/>
            <a:ext cx="4294295" cy="37444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59632" y="1232756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Примеры соединения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: 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13" grpId="0"/>
      <p:bldP spid="14" grpId="0"/>
      <p:bldP spid="14" grpId="1"/>
      <p:bldP spid="16" grpId="0"/>
      <p:bldP spid="17" grpId="0"/>
      <p:bldP spid="1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37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RedundancyMaster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1304765"/>
            <a:ext cx="759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RedundancyMaster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повышает надежность и непрерывность в получении данных от </a:t>
            </a:r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ОРС-сервера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. </a:t>
            </a:r>
            <a:endParaRPr lang="ru-RU" sz="1600" dirty="0" smtClean="0">
              <a:latin typeface="Arial" charset="0"/>
            </a:endParaRPr>
          </a:p>
        </p:txBody>
      </p:sp>
      <p:sp>
        <p:nvSpPr>
          <p:cNvPr id="18" name="Rectangle 8"/>
          <p:cNvSpPr txBox="1">
            <a:spLocks noChangeArrowheads="1"/>
          </p:cNvSpPr>
          <p:nvPr/>
        </p:nvSpPr>
        <p:spPr>
          <a:xfrm>
            <a:off x="5364088" y="2132856"/>
            <a:ext cx="3779912" cy="3564396"/>
          </a:xfrm>
          <a:prstGeom prst="rect">
            <a:avLst/>
          </a:prstGeom>
        </p:spPr>
        <p:txBody>
          <a:bodyPr/>
          <a:lstStyle/>
          <a:p>
            <a:pPr marL="180000" marR="0" lvl="0" indent="-180000" defTabSz="914400" eaLnBrk="1" latinLnBrk="0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Char char="•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При сбое одного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OPC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сервера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kern="0" dirty="0" err="1" smtClean="0">
                <a:latin typeface="Arial" pitchFamily="34" charset="0"/>
                <a:cs typeface="Arial" pitchFamily="34" charset="0"/>
              </a:rPr>
              <a:t>RedundancyMaster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автоматически переключается на резервный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OPC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 сервер</a:t>
            </a:r>
          </a:p>
          <a:p>
            <a:pPr marL="180000" marR="0" lvl="0" indent="-180000" defTabSz="914400" eaLnBrk="1" latinLnBrk="0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Char char="•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Добавление функции резервирования любому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OPC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серверу</a:t>
            </a:r>
            <a:endParaRPr lang="en-US" sz="1600" kern="0" dirty="0" smtClean="0">
              <a:latin typeface="Arial" pitchFamily="34" charset="0"/>
              <a:cs typeface="Arial" pitchFamily="34" charset="0"/>
            </a:endParaRPr>
          </a:p>
          <a:p>
            <a:pPr marL="180000" marR="0" lvl="0" indent="-180000" defTabSz="914400" eaLnBrk="1" latinLnBrk="0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Char char="•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Поддержка множества резервных конфигураций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OPC</a:t>
            </a:r>
            <a:endParaRPr lang="ru-RU" sz="1600" kern="0" dirty="0" smtClean="0">
              <a:latin typeface="Arial" pitchFamily="34" charset="0"/>
              <a:cs typeface="Arial" pitchFamily="34" charset="0"/>
            </a:endParaRPr>
          </a:p>
          <a:p>
            <a:pPr marL="180000" marR="0" lvl="0" indent="-180000" defTabSz="914400" eaLnBrk="1" latinLnBrk="0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Char char="•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Легкая настройка </a:t>
            </a: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не требуется программирование или изменения проекта</a:t>
            </a:r>
          </a:p>
          <a:p>
            <a:pPr marL="180000" marR="0" lvl="0" indent="-180000" defTabSz="914400" eaLnBrk="1" latinLnBrk="0" hangingPunct="1">
              <a:lnSpc>
                <a:spcPct val="90000"/>
              </a:lnSpc>
              <a:spcBef>
                <a:spcPct val="30000"/>
              </a:spcBef>
              <a:buClrTx/>
              <a:buSzTx/>
              <a:buFontTx/>
              <a:buChar char="•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Доступны режимы горячего, теплого и холодного переключения</a:t>
            </a:r>
            <a:endParaRPr lang="en-US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771800" y="5877272"/>
            <a:ext cx="6085184" cy="612068"/>
          </a:xfrm>
          <a:prstGeom prst="rect">
            <a:avLst/>
          </a:prstGeom>
        </p:spPr>
        <p:txBody>
          <a:bodyPr/>
          <a:lstStyle/>
          <a:p>
            <a:pPr marL="179388" indent="-4763"/>
            <a:r>
              <a:rPr lang="ru-RU" sz="1600" dirty="0" smtClean="0">
                <a:solidFill>
                  <a:srgbClr val="0033CC"/>
                </a:solidFill>
                <a:latin typeface="Arial" charset="0"/>
              </a:rPr>
              <a:t>Демонстрационная версия является полнофункциональной и имеет лишь ограниченное двухчасовое время работы</a:t>
            </a:r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3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508" y="2240868"/>
            <a:ext cx="5400600" cy="34923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rm_diag_proprietary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774" y="1844824"/>
            <a:ext cx="6607899" cy="4752528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37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RedundancyMaster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15916" y="2096852"/>
            <a:ext cx="4752528" cy="133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Собственные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данные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Ethernet</a:t>
            </a:r>
            <a:r>
              <a:rPr lang="ru-RU" sz="1600" dirty="0" smtClean="0">
                <a:latin typeface="Arial" charset="0"/>
              </a:rPr>
              <a:t> IP управляются внутри подключаемого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драйвера устройства </a:t>
            </a:r>
            <a:r>
              <a:rPr lang="ru-RU" sz="1600" dirty="0" err="1" smtClean="0">
                <a:latin typeface="Arial" charset="0"/>
              </a:rPr>
              <a:t>KEPServerEX</a:t>
            </a:r>
            <a:r>
              <a:rPr lang="ru-RU" sz="1600" dirty="0" smtClean="0">
                <a:latin typeface="Arial" charset="0"/>
              </a:rPr>
              <a:t>, чтобы стать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данными ОРС, которые затем выдаются ОРС клиенту в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основную резервированную систему.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95636" y="1304764"/>
            <a:ext cx="7417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Примеры соединения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: </a:t>
            </a:r>
          </a:p>
          <a:p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Трансляция </a:t>
            </a:r>
            <a:r>
              <a:rPr lang="ru-RU" sz="1800" dirty="0" err="1" smtClean="0">
                <a:solidFill>
                  <a:srgbClr val="0033CC"/>
                </a:solidFill>
                <a:latin typeface="Arial" charset="0"/>
              </a:rPr>
              <a:t>Проприетарных</a:t>
            </a:r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ru-RU" sz="1800" dirty="0" err="1" smtClean="0">
                <a:solidFill>
                  <a:srgbClr val="0033CC"/>
                </a:solidFill>
                <a:latin typeface="Arial" charset="0"/>
              </a:rPr>
              <a:t>Ethernet</a:t>
            </a:r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 IP Данных</a:t>
            </a: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rm_diag_sing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6076" y="2204864"/>
            <a:ext cx="3887924" cy="4364419"/>
          </a:xfrm>
          <a:prstGeom prst="rect">
            <a:avLst/>
          </a:prstGeom>
        </p:spPr>
      </p:pic>
      <p:pic>
        <p:nvPicPr>
          <p:cNvPr id="16" name="Рисунок 15" descr="rm_diag_loca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1399"/>
            <a:ext cx="3183453" cy="4261838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37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RedundancyMaster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59732" y="1196751"/>
            <a:ext cx="583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Примеры соединения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: 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Локальная Резервная Машина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9732" y="1808820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charset="0"/>
              </a:rPr>
              <a:t>В этом сценарии имеется: ОРС клиент, </a:t>
            </a:r>
            <a:r>
              <a:rPr lang="en-US" sz="1600" dirty="0" err="1" smtClean="0">
                <a:latin typeface="Arial" charset="0"/>
              </a:rPr>
              <a:t>RedundancyMaster</a:t>
            </a:r>
            <a:r>
              <a:rPr lang="en-US" sz="1600" dirty="0" smtClean="0">
                <a:latin typeface="Arial" charset="0"/>
              </a:rPr>
              <a:t>, </a:t>
            </a:r>
            <a:r>
              <a:rPr lang="ru-RU" sz="1600" dirty="0" smtClean="0">
                <a:latin typeface="Arial" charset="0"/>
              </a:rPr>
              <a:t>резервный </a:t>
            </a:r>
            <a:r>
              <a:rPr lang="ru-RU" sz="1600" dirty="0" err="1" smtClean="0">
                <a:latin typeface="Arial" charset="0"/>
              </a:rPr>
              <a:t>ОРС-сервер</a:t>
            </a:r>
            <a:r>
              <a:rPr lang="ru-RU" sz="1600" dirty="0" smtClean="0">
                <a:latin typeface="Arial" charset="0"/>
              </a:rPr>
              <a:t>, размещенный на местной машине, и основной </a:t>
            </a:r>
            <a:r>
              <a:rPr lang="ru-RU" sz="1600" dirty="0" err="1" smtClean="0">
                <a:latin typeface="Arial" charset="0"/>
              </a:rPr>
              <a:t>ОРС-сервер</a:t>
            </a:r>
            <a:r>
              <a:rPr lang="ru-RU" sz="1600" dirty="0" smtClean="0">
                <a:latin typeface="Arial" charset="0"/>
              </a:rPr>
              <a:t>  - на удаленной.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03748" y="5193196"/>
            <a:ext cx="4680012" cy="1365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charset="0"/>
              </a:rPr>
              <a:t>Стандартная схема использования одной резервированной пары серверов, где </a:t>
            </a:r>
            <a:r>
              <a:rPr lang="ru-RU" sz="1600" dirty="0" err="1" smtClean="0">
                <a:latin typeface="Arial" charset="0"/>
              </a:rPr>
              <a:t>RedundancyMaster</a:t>
            </a:r>
            <a:r>
              <a:rPr lang="ru-RU" sz="1600" dirty="0" smtClean="0">
                <a:latin typeface="Arial" charset="0"/>
              </a:rPr>
              <a:t> находится на той же машине, что и OPC клиент, а два OPC сервера располагаются на удаленных машинах.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67744" y="4905164"/>
            <a:ext cx="475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Одна резервируемая пара OPC</a:t>
            </a: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9" grpId="0"/>
      <p:bldP spid="19" grpId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rm_diag_multip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8560"/>
            <a:ext cx="5040052" cy="5323599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3708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RedundancyMaster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67844" y="5301208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charset="0"/>
              </a:rPr>
              <a:t>В этой схеме присутствует две пары OPC серверов, которые собирают данные от устройств из двух отдельных сетей.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05" y="1376772"/>
            <a:ext cx="5436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Примеры соединения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: </a:t>
            </a:r>
            <a:endParaRPr lang="ru-RU" sz="1800" b="1" dirty="0" smtClean="0">
              <a:solidFill>
                <a:srgbClr val="0033CC"/>
              </a:solidFill>
              <a:latin typeface="Arial" charset="0"/>
            </a:endParaRPr>
          </a:p>
          <a:p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Несколько резервированных пар </a:t>
            </a:r>
            <a:r>
              <a:rPr lang="en-US" sz="1800" dirty="0" smtClean="0">
                <a:solidFill>
                  <a:srgbClr val="0033CC"/>
                </a:solidFill>
                <a:latin typeface="Arial" charset="0"/>
              </a:rPr>
              <a:t>OPC </a:t>
            </a:r>
            <a:r>
              <a:rPr lang="ru-RU" sz="1800" dirty="0" smtClean="0">
                <a:solidFill>
                  <a:srgbClr val="0033CC"/>
                </a:solidFill>
                <a:latin typeface="Arial" charset="0"/>
              </a:rPr>
              <a:t>серверов</a:t>
            </a: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016224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ClientAce</a:t>
            </a:r>
            <a:r>
              <a:rPr lang="en-US" sz="2800" b="1" dirty="0" smtClean="0">
                <a:solidFill>
                  <a:srgbClr val="FCE404"/>
                </a:solidFill>
                <a:latin typeface="Arial" charset="0"/>
              </a:rPr>
              <a:t> 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319464" y="1952836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Arial" charset="0"/>
              </a:rPr>
              <a:t>ClientAce</a:t>
            </a:r>
            <a:r>
              <a:rPr lang="ru-RU" sz="1600" dirty="0" smtClean="0">
                <a:latin typeface="Arial" charset="0"/>
              </a:rPr>
              <a:t> является объектно-ориентированным программным инструментом, состоящим из двух основных частей: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268760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ClientAce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OPC .</a:t>
            </a:r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Net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Toolkit 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предоставляет простые в использовании инструменты для построения OPC клиентского приложения</a:t>
            </a:r>
            <a:endParaRPr lang="ru-RU" sz="1800" dirty="0" smtClean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0012" y="2816932"/>
            <a:ext cx="4463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179388">
              <a:buFont typeface="Arial" pitchFamily="34" charset="0"/>
              <a:buChar char="•"/>
            </a:pPr>
            <a:r>
              <a:rPr lang="ru-RU" sz="1600" b="1" dirty="0" err="1" smtClean="0">
                <a:latin typeface="Arial" charset="0"/>
              </a:rPr>
              <a:t>ClientAce</a:t>
            </a:r>
            <a:r>
              <a:rPr lang="ru-RU" sz="1600" b="1" dirty="0" smtClean="0">
                <a:latin typeface="Arial" charset="0"/>
              </a:rPr>
              <a:t> DA </a:t>
            </a:r>
            <a:r>
              <a:rPr lang="ru-RU" sz="1600" b="1" dirty="0" err="1" smtClean="0">
                <a:latin typeface="Arial" charset="0"/>
              </a:rPr>
              <a:t>Junction</a:t>
            </a:r>
            <a:r>
              <a:rPr lang="ru-RU" sz="1600" b="1" dirty="0" smtClean="0">
                <a:latin typeface="Arial" charset="0"/>
              </a:rPr>
              <a:t> </a:t>
            </a:r>
            <a:r>
              <a:rPr lang="ru-RU" sz="1600" dirty="0" smtClean="0">
                <a:latin typeface="Arial" charset="0"/>
              </a:rPr>
              <a:t>позволяет инженеру легко включить возможности OPC клиента в VB.NET или C# приложение, просто перетащив элемент управления на форму в его приложении.</a:t>
            </a:r>
          </a:p>
          <a:p>
            <a:pPr marL="269875" indent="-179388">
              <a:buFont typeface="Arial" pitchFamily="34" charset="0"/>
              <a:buChar char="•"/>
            </a:pPr>
            <a:endParaRPr lang="ru-RU" sz="1600" dirty="0" smtClean="0">
              <a:latin typeface="Arial" charset="0"/>
            </a:endParaRPr>
          </a:p>
          <a:p>
            <a:pPr marL="269875" indent="-179388">
              <a:buFont typeface="Arial" pitchFamily="34" charset="0"/>
              <a:buChar char="•"/>
            </a:pPr>
            <a:r>
              <a:rPr lang="ru-RU" sz="1600" b="1" dirty="0" err="1" smtClean="0">
                <a:latin typeface="Arial" charset="0"/>
              </a:rPr>
              <a:t>ClientAce</a:t>
            </a:r>
            <a:r>
              <a:rPr lang="ru-RU" sz="1600" b="1" dirty="0" smtClean="0">
                <a:latin typeface="Arial" charset="0"/>
              </a:rPr>
              <a:t> .NET API </a:t>
            </a:r>
            <a:r>
              <a:rPr lang="ru-RU" sz="1600" dirty="0" smtClean="0">
                <a:latin typeface="Arial" charset="0"/>
              </a:rPr>
              <a:t>позволяет пользователям языков, таких как C# и </a:t>
            </a:r>
            <a:r>
              <a:rPr lang="ru-RU" sz="1600" dirty="0" err="1" smtClean="0">
                <a:latin typeface="Arial" charset="0"/>
              </a:rPr>
              <a:t>Visual</a:t>
            </a:r>
            <a:r>
              <a:rPr lang="ru-RU" sz="1600" dirty="0" smtClean="0">
                <a:latin typeface="Arial" charset="0"/>
              </a:rPr>
              <a:t> </a:t>
            </a:r>
            <a:r>
              <a:rPr lang="ru-RU" sz="1600" dirty="0" err="1" smtClean="0">
                <a:latin typeface="Arial" charset="0"/>
              </a:rPr>
              <a:t>Basic</a:t>
            </a:r>
            <a:r>
              <a:rPr lang="ru-RU" sz="1600" dirty="0" smtClean="0">
                <a:latin typeface="Arial" charset="0"/>
              </a:rPr>
              <a:t> .NET, с помощью простых  библиотек  быстро разработать приложение ОРС клиента для организации доступа к ОРС серверу.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2771800" y="5877272"/>
            <a:ext cx="6085184" cy="612068"/>
          </a:xfrm>
          <a:prstGeom prst="rect">
            <a:avLst/>
          </a:prstGeom>
        </p:spPr>
        <p:txBody>
          <a:bodyPr/>
          <a:lstStyle/>
          <a:p>
            <a:pPr marL="179388" indent="-4763"/>
            <a:r>
              <a:rPr lang="ru-RU" sz="1600" dirty="0" smtClean="0">
                <a:solidFill>
                  <a:srgbClr val="0033CC"/>
                </a:solidFill>
                <a:latin typeface="Arial" charset="0"/>
              </a:rPr>
              <a:t>Демонстрационная версия является полнофункциональной и имеет лишь ограниченное двухчасовое время работы</a:t>
            </a:r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  <p:pic>
        <p:nvPicPr>
          <p:cNvPr id="1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88840"/>
            <a:ext cx="2844316" cy="3688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295400" y="3214688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СПАСИБО </a:t>
            </a:r>
            <a:r>
              <a:rPr lang="ru-RU" sz="2800" b="1" dirty="0">
                <a:solidFill>
                  <a:srgbClr val="FCE404"/>
                </a:solidFill>
                <a:latin typeface="Arial" charset="0"/>
              </a:rPr>
              <a:t>ЗА ВНИМАНИЕ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80499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>
                <a:solidFill>
                  <a:schemeClr val="bg1"/>
                </a:solidFill>
                <a:latin typeface="Arial" charset="0"/>
              </a:rPr>
              <a:t>Имя Отчество Фамилия</a:t>
            </a:r>
          </a:p>
          <a:p>
            <a:pPr eaLnBrk="0" hangingPunct="0"/>
            <a:r>
              <a:rPr lang="ru-RU" sz="2000" dirty="0">
                <a:solidFill>
                  <a:schemeClr val="bg1"/>
                </a:solidFill>
                <a:latin typeface="Arial" charset="0"/>
              </a:rPr>
              <a:t>Должность</a:t>
            </a:r>
          </a:p>
          <a:p>
            <a:pPr eaLnBrk="0" hangingPunct="0"/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tabLst>
                <a:tab pos="8048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info@plcsystems.ru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tabLst>
                <a:tab pos="804863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www.plcsystems.ru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endParaRPr lang="en-US" sz="2000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tabLst>
                <a:tab pos="719138" algn="l"/>
              </a:tabLst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Тел.: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 8(800) 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707-18-71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бесплатный), (499) 707-18-71</a:t>
            </a:r>
            <a:endParaRPr lang="ru-RU" sz="2000" dirty="0">
              <a:solidFill>
                <a:schemeClr val="bg1"/>
              </a:solidFill>
              <a:latin typeface="Arial" charset="0"/>
            </a:endParaRPr>
          </a:p>
          <a:p>
            <a:pPr eaLnBrk="0" hangingPunct="0">
              <a:tabLst>
                <a:tab pos="719138" algn="l"/>
              </a:tabLst>
            </a:pPr>
            <a:r>
              <a:rPr lang="ru-RU" sz="2000" dirty="0">
                <a:solidFill>
                  <a:schemeClr val="bg1"/>
                </a:solidFill>
                <a:latin typeface="Arial" charset="0"/>
              </a:rPr>
              <a:t>Факс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Arial" charset="0"/>
              </a:rPr>
              <a:t>95) 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490-24-62</a:t>
            </a:r>
            <a:endParaRPr lang="ru-RU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1241425" y="76200"/>
            <a:ext cx="0" cy="6705600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44450" y="1254125"/>
            <a:ext cx="8991600" cy="0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1"/>
          <p:cNvSpPr txBox="1">
            <a:spLocks/>
          </p:cNvSpPr>
          <p:nvPr/>
        </p:nvSpPr>
        <p:spPr>
          <a:xfrm>
            <a:off x="1295636" y="1304764"/>
            <a:ext cx="7524328" cy="43204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Продукция одобрена промышленными лидерами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" name="Picture 2" descr="GE Fanuc Industrial Automation and Process Control So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0132" y="2420888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Iconics Genesis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473116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Yokogaw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364" y="5157192"/>
            <a:ext cx="8286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ymbol - The Enterprise Mobility Compan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9362" y="4257092"/>
            <a:ext cx="15446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Eaton / Cutler-Hammer ePro PanelMa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140967"/>
            <a:ext cx="1287016" cy="102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Oracle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337212"/>
            <a:ext cx="2529818" cy="3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6" descr="Control Technology, Inc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60332" y="2168860"/>
            <a:ext cx="11049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Rockwell Automatio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2384884"/>
            <a:ext cx="20875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0" descr="National Instruments LabVie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9692" y="1772816"/>
            <a:ext cx="16827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anary Labs Trend Historian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31740" y="4545124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4" descr="Object Automation OAEnterpris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63688" y="3356992"/>
            <a:ext cx="15240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6" descr="AutomationDirec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8775" y="1844824"/>
            <a:ext cx="1158881" cy="81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8" descr="ClearControls ClearView HM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68244" y="3753036"/>
            <a:ext cx="166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MES Technologies, The Power of Information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71900" y="5697252"/>
            <a:ext cx="16668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2" descr="Inductive Automation - Factory SQL and PMI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0" y="2996952"/>
            <a:ext cx="1280782" cy="82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4" descr="Activplant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44208" y="3248980"/>
            <a:ext cx="166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6" descr="Idec Corporation - Think Automation and Beyond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58775" y="5913276"/>
            <a:ext cx="1095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8" descr="Automation Trainin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668816" y="5661248"/>
            <a:ext cx="1923927" cy="90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0" descr="Control Station OPC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655677" y="6221263"/>
            <a:ext cx="2124235" cy="31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2" descr="Open Automation Software">
            <a:hlinkClick r:id="rId27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904148" y="4257092"/>
            <a:ext cx="1428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4" descr="Gico Software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8775" y="5409220"/>
            <a:ext cx="1381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6" descr="Systech Open Systems Network Infrastructure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940152" y="1808820"/>
            <a:ext cx="16668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8" descr="Hexatec Software Solutions for Process and Manufacturin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159733" y="4293096"/>
            <a:ext cx="2736303" cy="31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9" descr="http://www.aws.com/aws_2005/images/img_subHdr_7.gif">
            <a:hlinkClick r:id="rId32"/>
          </p:cNvPr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58775" y="4185084"/>
            <a:ext cx="16383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539552" y="3429000"/>
            <a:ext cx="11906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295636" y="584685"/>
            <a:ext cx="4392488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FCE404"/>
                </a:solidFill>
                <a:latin typeface="Arial" charset="0"/>
              </a:rPr>
              <a:t>О компании </a:t>
            </a:r>
            <a:r>
              <a:rPr lang="en-US" sz="2800" b="1" dirty="0" err="1" smtClean="0">
                <a:solidFill>
                  <a:srgbClr val="FCE404"/>
                </a:solidFill>
                <a:latin typeface="Arial" charset="0"/>
              </a:rPr>
              <a:t>Kepware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pic>
        <p:nvPicPr>
          <p:cNvPr id="9" name="Picture 6" descr="Wonderware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779912" y="2132856"/>
            <a:ext cx="1752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43199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sp>
        <p:nvSpPr>
          <p:cNvPr id="42" name="Rectangle 5"/>
          <p:cNvSpPr txBox="1">
            <a:spLocks noChangeArrowheads="1"/>
          </p:cNvSpPr>
          <p:nvPr/>
        </p:nvSpPr>
        <p:spPr>
          <a:xfrm>
            <a:off x="3491880" y="1736812"/>
            <a:ext cx="5652120" cy="1764196"/>
          </a:xfrm>
          <a:prstGeom prst="rect">
            <a:avLst/>
          </a:prstGeom>
        </p:spPr>
        <p:txBody>
          <a:bodyPr/>
          <a:lstStyle/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Единый интерфейс конфигурирования сервера для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100+ 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протоколов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Драйвера практически всех основных протоколов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Встроенное автоматическое конфигурирование для большинства драйверов</a:t>
            </a: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80000" indent="-180000">
              <a:spcBef>
                <a:spcPct val="30000"/>
              </a:spcBef>
              <a:buFontTx/>
              <a:buChar char="•"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Поддерживает самые разнообразные технологии клиент/сервер, в том числе:</a:t>
            </a:r>
            <a:endParaRPr lang="en-US" sz="1600" kern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7604" y="1412776"/>
            <a:ext cx="8136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KEPServerEX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– основной продукт </a:t>
            </a:r>
            <a:r>
              <a:rPr lang="en-US" sz="1800" b="1" dirty="0" err="1" smtClean="0">
                <a:solidFill>
                  <a:srgbClr val="0033CC"/>
                </a:solidFill>
                <a:latin typeface="Arial" charset="0"/>
              </a:rPr>
              <a:t>Kepware</a:t>
            </a:r>
            <a:r>
              <a:rPr lang="en-US" sz="1800" b="1" dirty="0" smtClean="0">
                <a:solidFill>
                  <a:srgbClr val="0033CC"/>
                </a:solidFill>
                <a:latin typeface="Arial" charset="0"/>
              </a:rPr>
              <a:t>,  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ведущий ОРС сервер.</a:t>
            </a: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4283968" y="3897052"/>
            <a:ext cx="31794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OPC Data Access Version 1.0a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OPC Data Access Version 2.0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OPC Data Access Version 2.05a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OPC Data Access Version 3.0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FastDDE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для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Wonderware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SuiteLink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Wonderware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18"/>
          <p:cNvSpPr txBox="1">
            <a:spLocks noChangeArrowheads="1"/>
          </p:cNvSpPr>
          <p:nvPr/>
        </p:nvSpPr>
        <p:spPr bwMode="auto">
          <a:xfrm>
            <a:off x="6804248" y="3933056"/>
            <a:ext cx="2880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DDE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формат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CF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Text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DDE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формат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Advanced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DDE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NIO </a:t>
            </a:r>
            <a:r>
              <a:rPr lang="ru-RU" sz="1200" dirty="0" err="1" smtClean="0">
                <a:latin typeface="Arial" pitchFamily="34" charset="0"/>
                <a:cs typeface="Arial" pitchFamily="34" charset="0"/>
              </a:rPr>
              <a:t>интнерфейс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для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iFIX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ODBC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indent="-179388">
              <a:buFont typeface="Arial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Oracle MES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и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MOC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5"/>
          <p:cNvSpPr txBox="1">
            <a:spLocks noChangeArrowheads="1"/>
          </p:cNvSpPr>
          <p:nvPr/>
        </p:nvSpPr>
        <p:spPr>
          <a:xfrm>
            <a:off x="1619672" y="5589240"/>
            <a:ext cx="6085184" cy="612068"/>
          </a:xfrm>
          <a:prstGeom prst="rect">
            <a:avLst/>
          </a:prstGeom>
        </p:spPr>
        <p:txBody>
          <a:bodyPr/>
          <a:lstStyle/>
          <a:p>
            <a:pPr marL="180000" indent="-180000">
              <a:buFontTx/>
              <a:buChar char="•"/>
            </a:pPr>
            <a:r>
              <a:rPr lang="ru-RU" sz="1600" dirty="0" smtClean="0">
                <a:solidFill>
                  <a:srgbClr val="0033CC"/>
                </a:solidFill>
                <a:latin typeface="Arial" charset="0"/>
              </a:rPr>
              <a:t>Демонстрационная версия является полнофункциональной и имеет лишь ограниченное двухчасовое время работы</a:t>
            </a:r>
            <a:endParaRPr lang="en-US" sz="16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64" y="2024844"/>
            <a:ext cx="7535887" cy="428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040052" y="3969060"/>
            <a:ext cx="38524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Связь осуществляется через надежную платформу, которая поддерживает открытые стандарты, такие как OPC; собственные  коммуникационные протоколы; API и интерфейсы различных систем автоматизации.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9632" y="1232756"/>
            <a:ext cx="723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Соединения разнородных устройств и приложений,  начиная </a:t>
            </a:r>
          </a:p>
          <a:p>
            <a:pPr algn="just"/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от систем управления заводского уровня до корпоративных информационных систем.</a:t>
            </a:r>
            <a:endParaRPr lang="ru-RU" sz="1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204" y="332656"/>
            <a:ext cx="2411760" cy="60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295636" y="1268760"/>
            <a:ext cx="76688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Предоставляет возможность взаимодействия  разрозненных систем,  позволяя потоку информации плавно двигаться по единому информационному пространству предприятия.</a:t>
            </a:r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971600" y="2240868"/>
            <a:ext cx="6994975" cy="3024336"/>
            <a:chOff x="971600" y="2240868"/>
            <a:chExt cx="6994975" cy="3024336"/>
          </a:xfrm>
        </p:grpSpPr>
        <p:pic>
          <p:nvPicPr>
            <p:cNvPr id="10" name="Рисунок 9" descr="interoperability-diagram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2240868"/>
              <a:ext cx="6397632" cy="3024336"/>
            </a:xfrm>
            <a:prstGeom prst="rect">
              <a:avLst/>
            </a:prstGeom>
          </p:spPr>
        </p:pic>
        <p:sp>
          <p:nvSpPr>
            <p:cNvPr id="11" name="TextBox 13"/>
            <p:cNvSpPr txBox="1">
              <a:spLocks noChangeArrowheads="1"/>
            </p:cNvSpPr>
            <p:nvPr/>
          </p:nvSpPr>
          <p:spPr bwMode="auto">
            <a:xfrm>
              <a:off x="5976156" y="2636912"/>
              <a:ext cx="199041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Поставщик 1</a:t>
              </a:r>
            </a:p>
          </p:txBody>
        </p:sp>
        <p:sp>
          <p:nvSpPr>
            <p:cNvPr id="12" name="TextBox 18"/>
            <p:cNvSpPr txBox="1">
              <a:spLocks noChangeArrowheads="1"/>
            </p:cNvSpPr>
            <p:nvPr/>
          </p:nvSpPr>
          <p:spPr bwMode="auto">
            <a:xfrm>
              <a:off x="5976156" y="3630623"/>
              <a:ext cx="199041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Поставщик 2</a:t>
              </a:r>
            </a:p>
          </p:txBody>
        </p:sp>
        <p:sp>
          <p:nvSpPr>
            <p:cNvPr id="13" name="TextBox 19"/>
            <p:cNvSpPr txBox="1">
              <a:spLocks noChangeArrowheads="1"/>
            </p:cNvSpPr>
            <p:nvPr/>
          </p:nvSpPr>
          <p:spPr bwMode="auto">
            <a:xfrm>
              <a:off x="5932952" y="4667538"/>
              <a:ext cx="1990419" cy="332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 b="1" dirty="0">
                  <a:latin typeface="Arial" pitchFamily="34" charset="0"/>
                  <a:cs typeface="Arial" pitchFamily="34" charset="0"/>
                </a:rPr>
                <a:t>Поставщик 3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39552" y="5337212"/>
            <a:ext cx="8604448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Клиентские интерфейсы - открытые стандарты, собственные  и пользовательские интерфейсы.</a:t>
            </a: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OPC AE, OPC DA, OPC UA; DDE,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Реляционные базы данных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SNMP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Агент</a:t>
            </a:r>
          </a:p>
          <a:p>
            <a:pPr indent="-1800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Собственные производители интерфейсов: 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GE NIO, </a:t>
            </a:r>
            <a:r>
              <a:rPr lang="nl-NL" sz="1600" dirty="0" smtClean="0">
                <a:latin typeface="Arial" pitchFamily="34" charset="0"/>
                <a:cs typeface="Arial" pitchFamily="34" charset="0"/>
              </a:rPr>
              <a:t>Wonderware </a:t>
            </a:r>
            <a:r>
              <a:rPr lang="nl-NL" sz="1600" dirty="0">
                <a:latin typeface="Arial" pitchFamily="34" charset="0"/>
                <a:cs typeface="Arial" pitchFamily="34" charset="0"/>
              </a:rPr>
              <a:t>Suitelink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2855"/>
            <a:ext cx="4932548" cy="4380904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223628" y="1304764"/>
            <a:ext cx="76328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Обеспечивает централизованное управление, предоставляет согласованную и надежную связь, сокращает количество сторонних серверов связи и уменьшает сетевой трафик.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775" y="3573016"/>
            <a:ext cx="3529149" cy="145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Единая серверная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платформа </a:t>
            </a:r>
          </a:p>
          <a:p>
            <a:pPr marL="180000"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Расширенная диагностика связей и сетевые инструменты </a:t>
            </a:r>
          </a:p>
          <a:p>
            <a:pPr marL="180000"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Автоматическая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интеграция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базы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данных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тегов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Рисунок 9" descr="scalability-diagr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68860"/>
            <a:ext cx="7138257" cy="293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899592" y="1304764"/>
            <a:ext cx="80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Предоставляет возможность масштабирования, сокращая время, необходимое для добавления нового оборудования и соединения.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9612" y="5193196"/>
            <a:ext cx="7696200" cy="12695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Подключи – и работай 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Plug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Play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Раздельные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режимы конфигурирования и рабочего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цикла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В любое время Вы можете добавь новые каналы, устройства и теги</a:t>
            </a:r>
          </a:p>
          <a:p>
            <a:pPr indent="-180000">
              <a:spcAft>
                <a:spcPts val="5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Архитектура многопоточных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каналов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295636" y="584684"/>
            <a:ext cx="28803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000" b="1" dirty="0">
              <a:solidFill>
                <a:srgbClr val="FCE404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it_infra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420888"/>
            <a:ext cx="2123728" cy="1457203"/>
          </a:xfrm>
          <a:prstGeom prst="rect">
            <a:avLst/>
          </a:prstGeom>
        </p:spPr>
      </p:pic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41425" y="76200"/>
            <a:ext cx="0" cy="1177925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 flipV="1">
            <a:off x="0" y="1232756"/>
            <a:ext cx="9144000" cy="36004"/>
          </a:xfrm>
          <a:prstGeom prst="line">
            <a:avLst/>
          </a:prstGeom>
          <a:noFill/>
          <a:ln w="19050">
            <a:solidFill>
              <a:srgbClr val="FCE404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3628" y="296652"/>
            <a:ext cx="288032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err="1" smtClean="0">
                <a:solidFill>
                  <a:srgbClr val="FCE404"/>
                </a:solidFill>
                <a:latin typeface="Arial" charset="0"/>
              </a:rPr>
              <a:t>KEPServerEX</a:t>
            </a:r>
            <a:endParaRPr lang="ru-RU" sz="2800" b="1" dirty="0" smtClean="0">
              <a:solidFill>
                <a:srgbClr val="FCE404"/>
              </a:solidFill>
              <a:latin typeface="Arial" charset="0"/>
            </a:endParaRPr>
          </a:p>
          <a:p>
            <a:pPr eaLnBrk="0" hangingPunct="0"/>
            <a:r>
              <a:rPr lang="en-US" sz="2800" b="1" dirty="0" smtClean="0">
                <a:solidFill>
                  <a:srgbClr val="99CC33"/>
                </a:solidFill>
                <a:latin typeface="Arial" pitchFamily="34" charset="0"/>
                <a:cs typeface="Arial" pitchFamily="34" charset="0"/>
              </a:rPr>
              <a:t>Bundled Suites</a:t>
            </a:r>
            <a:endParaRPr lang="ru-RU" sz="2000" b="1" dirty="0">
              <a:solidFill>
                <a:srgbClr val="99CC33"/>
              </a:solidFill>
              <a:latin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23628" y="1268761"/>
            <a:ext cx="7920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dirty="0" err="1" smtClean="0">
                <a:solidFill>
                  <a:srgbClr val="0033CC"/>
                </a:solidFill>
                <a:latin typeface="Arial" charset="0"/>
              </a:rPr>
              <a:t>KEPServerEX</a:t>
            </a:r>
            <a:r>
              <a:rPr lang="ru-RU" sz="1800" b="1" dirty="0" smtClean="0">
                <a:solidFill>
                  <a:srgbClr val="0033CC"/>
                </a:solidFill>
                <a:latin typeface="Arial" charset="0"/>
              </a:rPr>
              <a:t> предлагает новую модель лицензирования, ориентированную на различные отрасли промышленности.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47664" y="1916832"/>
            <a:ext cx="572463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79388">
              <a:buFont typeface="Arial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Building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Automation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OPC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Server Suite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набор программных средств для реализации проектов автоматизации зданий и сооружений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736" y="274492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79388">
              <a:buFont typeface="Arial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IT and Infrastructure OPC Server Suite 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ориентирован на создание систем мониторинга и управления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ИТ-инфраструктурой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4" name="Рисунок 23" descr="Building_Automation_OPC_Server_Su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775" y="1988840"/>
            <a:ext cx="1224879" cy="11881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7664" y="3609020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79388">
              <a:buFont typeface="Arial" charset="0"/>
              <a:buChar char="•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Manufacturing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OPC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Suite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включает более 100 самых распространенных драйверов, используемых в промышленности.</a:t>
            </a:r>
          </a:p>
        </p:txBody>
      </p:sp>
      <p:pic>
        <p:nvPicPr>
          <p:cNvPr id="26" name="Рисунок 25" descr="manufacturing_opc_server_sui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775" y="3681028"/>
            <a:ext cx="1222034" cy="10801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59732" y="4365104"/>
            <a:ext cx="5220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Oil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Gas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OPC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Suite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предоставляет набор драйверов, необходимых для построения систем контроля добычи нефти и газа, а также систем их транспортировки по трубопроводу. </a:t>
            </a:r>
          </a:p>
        </p:txBody>
      </p:sp>
      <p:pic>
        <p:nvPicPr>
          <p:cNvPr id="29" name="Рисунок 28" descr="oil_gas_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16316" y="4437112"/>
            <a:ext cx="1344149" cy="1260140"/>
          </a:xfrm>
          <a:prstGeom prst="rect">
            <a:avLst/>
          </a:prstGeom>
        </p:spPr>
      </p:pic>
      <p:pic>
        <p:nvPicPr>
          <p:cNvPr id="32" name="Рисунок 31" descr="power_utilities_opc_serv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775" y="5229200"/>
            <a:ext cx="1248139" cy="115212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47664" y="544522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Arial" pitchFamily="34" charset="0"/>
              <a:buChar char="•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Power Distribution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OPC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Server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Suite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включает список драйверов для автоматизации систем распределения энергии.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63688" y="6237312"/>
            <a:ext cx="7380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CC"/>
                </a:solidFill>
                <a:latin typeface="Arial" charset="0"/>
              </a:rPr>
              <a:t>Наборы могут быть расширены добавлением опциональных драйверов.</a:t>
            </a:r>
            <a:endParaRPr lang="ru-RU" sz="1600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16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5" grpId="0"/>
      <p:bldP spid="25" grpId="1"/>
      <p:bldP spid="27" grpId="0"/>
      <p:bldP spid="27" grpId="1"/>
      <p:bldP spid="33" grpId="0"/>
      <p:bldP spid="33" grpId="1"/>
      <p:bldP spid="3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12526</TotalTime>
  <Words>1364</Words>
  <Application>Microsoft Office PowerPoint</Application>
  <PresentationFormat>Экран (4:3)</PresentationFormat>
  <Paragraphs>173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plc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Zarkova</dc:creator>
  <cp:lastModifiedBy>stolyarova</cp:lastModifiedBy>
  <cp:revision>1639</cp:revision>
  <dcterms:created xsi:type="dcterms:W3CDTF">2004-04-28T11:10:23Z</dcterms:created>
  <dcterms:modified xsi:type="dcterms:W3CDTF">2017-10-11T17:58:21Z</dcterms:modified>
</cp:coreProperties>
</file>