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61" r:id="rId3"/>
    <p:sldId id="262" r:id="rId4"/>
    <p:sldId id="285" r:id="rId5"/>
    <p:sldId id="281" r:id="rId6"/>
    <p:sldId id="279" r:id="rId7"/>
    <p:sldId id="294" r:id="rId8"/>
    <p:sldId id="295" r:id="rId9"/>
    <p:sldId id="283" r:id="rId10"/>
    <p:sldId id="282" r:id="rId11"/>
    <p:sldId id="301" r:id="rId12"/>
    <p:sldId id="278" r:id="rId13"/>
    <p:sldId id="296" r:id="rId14"/>
    <p:sldId id="284" r:id="rId15"/>
    <p:sldId id="300" r:id="rId16"/>
    <p:sldId id="298" r:id="rId17"/>
    <p:sldId id="299" r:id="rId18"/>
    <p:sldId id="306" r:id="rId19"/>
    <p:sldId id="265" r:id="rId20"/>
    <p:sldId id="269" r:id="rId21"/>
    <p:sldId id="268" r:id="rId22"/>
    <p:sldId id="270" r:id="rId23"/>
    <p:sldId id="310" r:id="rId24"/>
    <p:sldId id="272" r:id="rId25"/>
    <p:sldId id="316" r:id="rId26"/>
    <p:sldId id="320" r:id="rId27"/>
    <p:sldId id="264" r:id="rId28"/>
    <p:sldId id="318" r:id="rId29"/>
    <p:sldId id="319" r:id="rId30"/>
    <p:sldId id="263" r:id="rId31"/>
    <p:sldId id="311" r:id="rId32"/>
    <p:sldId id="312" r:id="rId33"/>
    <p:sldId id="291" r:id="rId34"/>
    <p:sldId id="292" r:id="rId35"/>
    <p:sldId id="286" r:id="rId36"/>
    <p:sldId id="287" r:id="rId37"/>
    <p:sldId id="327" r:id="rId38"/>
    <p:sldId id="322" r:id="rId39"/>
    <p:sldId id="321" r:id="rId40"/>
    <p:sldId id="323" r:id="rId41"/>
    <p:sldId id="324" r:id="rId42"/>
    <p:sldId id="325" r:id="rId43"/>
    <p:sldId id="289" r:id="rId44"/>
    <p:sldId id="326" r:id="rId45"/>
    <p:sldId id="277" r:id="rId46"/>
    <p:sldId id="260" r:id="rId4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1452B8"/>
    <a:srgbClr val="2E539E"/>
    <a:srgbClr val="824100"/>
    <a:srgbClr val="663300"/>
    <a:srgbClr val="8F329E"/>
    <a:srgbClr val="FF0066"/>
    <a:srgbClr val="0070C5"/>
    <a:srgbClr val="A50021"/>
    <a:srgbClr val="57ABFF"/>
    <a:srgbClr val="33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484" autoAdjust="0"/>
    <p:restoredTop sz="93992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5645CD-A3DC-49EA-BB19-6E678DC4269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0134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45CD-A3DC-49EA-BB19-6E678DC4269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645CD-A3DC-49EA-BB19-6E678DC4269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992DC-14CA-428E-8112-C4369CEC21E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30572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9F3EA-5FAF-4C23-9471-46AEE0E99DC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78533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CF8FA-C05B-42DD-B242-5AD21CD207A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5855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C4DFC-0F3D-4902-BFFF-B8DCDD7EAD6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3969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5312A-36AE-4E92-A442-817DF1A661F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77740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C050A-573D-4DBE-B410-304CAF59DCB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25442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72B32-F64D-4361-A40D-47E5E2CD6A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21875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15C07-CAA3-45AC-AA6D-6410AC8F0BB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88123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69D6EC-3A1F-4928-813C-B51C08EA882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694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CC075-D024-496E-A587-5D7BF572CE1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03196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BB8AB-AB2B-42C1-979C-0B3EC2E382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2114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413DD0-AFEF-4FC0-A3E4-09801B863D6E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png"/><Relationship Id="rId7" Type="http://schemas.openxmlformats.org/officeDocument/2006/relationships/image" Target="../media/image97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8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6.jpeg"/><Relationship Id="rId4" Type="http://schemas.openxmlformats.org/officeDocument/2006/relationships/image" Target="../media/image94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91.png"/><Relationship Id="rId7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94.jpeg"/><Relationship Id="rId4" Type="http://schemas.openxmlformats.org/officeDocument/2006/relationships/image" Target="../media/image106.jpeg"/><Relationship Id="rId9" Type="http://schemas.openxmlformats.org/officeDocument/2006/relationships/image" Target="../media/image9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8" name="Group 18"/>
          <p:cNvGrpSpPr>
            <a:grpSpLocks/>
          </p:cNvGrpSpPr>
          <p:nvPr/>
        </p:nvGrpSpPr>
        <p:grpSpPr bwMode="auto">
          <a:xfrm>
            <a:off x="1228725" y="76200"/>
            <a:ext cx="274638" cy="6705600"/>
            <a:chOff x="774" y="48"/>
            <a:chExt cx="173" cy="4224"/>
          </a:xfrm>
        </p:grpSpPr>
        <p:sp>
          <p:nvSpPr>
            <p:cNvPr id="5133" name="Line 13"/>
            <p:cNvSpPr>
              <a:spLocks noChangeShapeType="1"/>
            </p:cNvSpPr>
            <p:nvPr/>
          </p:nvSpPr>
          <p:spPr bwMode="auto">
            <a:xfrm flipV="1">
              <a:off x="782" y="48"/>
              <a:ext cx="0" cy="4224"/>
            </a:xfrm>
            <a:prstGeom prst="line">
              <a:avLst/>
            </a:prstGeom>
            <a:noFill/>
            <a:ln w="19050">
              <a:solidFill>
                <a:srgbClr val="FCE4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7" name="Text Box 17"/>
            <p:cNvSpPr txBox="1">
              <a:spLocks noChangeArrowheads="1"/>
            </p:cNvSpPr>
            <p:nvPr/>
          </p:nvSpPr>
          <p:spPr bwMode="auto">
            <a:xfrm rot="-5400000">
              <a:off x="501" y="1161"/>
              <a:ext cx="7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b="1" dirty="0">
                  <a:solidFill>
                    <a:schemeClr val="bg1"/>
                  </a:solidFill>
                  <a:latin typeface="Arial" charset="0"/>
                </a:rPr>
                <a:t>ВЕРТИКАЛИ</a:t>
              </a:r>
            </a:p>
          </p:txBody>
        </p:sp>
      </p:grp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44450" y="1254125"/>
            <a:ext cx="8991600" cy="287338"/>
            <a:chOff x="28" y="790"/>
            <a:chExt cx="5664" cy="181"/>
          </a:xfrm>
        </p:grpSpPr>
        <p:sp>
          <p:nvSpPr>
            <p:cNvPr id="5134" name="Line 14"/>
            <p:cNvSpPr>
              <a:spLocks noChangeShapeType="1"/>
            </p:cNvSpPr>
            <p:nvPr/>
          </p:nvSpPr>
          <p:spPr bwMode="auto">
            <a:xfrm>
              <a:off x="28" y="790"/>
              <a:ext cx="5664" cy="0"/>
            </a:xfrm>
            <a:prstGeom prst="line">
              <a:avLst/>
            </a:prstGeom>
            <a:noFill/>
            <a:ln w="19050">
              <a:solidFill>
                <a:srgbClr val="FCE40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135" name="Text Box 15"/>
            <p:cNvSpPr txBox="1">
              <a:spLocks noChangeArrowheads="1"/>
            </p:cNvSpPr>
            <p:nvPr/>
          </p:nvSpPr>
          <p:spPr bwMode="auto">
            <a:xfrm>
              <a:off x="768" y="798"/>
              <a:ext cx="35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 b="1" dirty="0">
                  <a:solidFill>
                    <a:schemeClr val="bg1"/>
                  </a:solidFill>
                  <a:latin typeface="Arial" charset="0"/>
                </a:rPr>
                <a:t>И ГОРИЗОНТАЛИ ПРОМЫШЛЕННОЙ АВТОМАТИЗАЦИИ</a:t>
              </a:r>
            </a:p>
          </p:txBody>
        </p:sp>
      </p:grp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619672" y="2708920"/>
            <a:ext cx="6444716" cy="140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Инновационные технологии для построения человеко-машинного интерфейса</a:t>
            </a:r>
            <a:endParaRPr lang="en-US" sz="3600" b="1" dirty="0">
              <a:solidFill>
                <a:srgbClr val="FCE404"/>
              </a:solidFill>
              <a:latin typeface="Arial" charset="0"/>
            </a:endParaRPr>
          </a:p>
        </p:txBody>
      </p:sp>
      <p:pic>
        <p:nvPicPr>
          <p:cNvPr id="12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11960" y="3681028"/>
            <a:ext cx="3419571" cy="6843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 rot="16200000">
            <a:off x="7750224" y="5419963"/>
            <a:ext cx="2232249" cy="33855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www.plcsystems.ru</a:t>
            </a:r>
            <a:endParaRPr lang="ru-RU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08004" y="6453336"/>
            <a:ext cx="421246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chemeClr val="bg1"/>
                </a:solidFill>
                <a:latin typeface="Arial" charset="0"/>
              </a:rPr>
              <a:t>8(800) 707-18-71 </a:t>
            </a:r>
            <a:r>
              <a:rPr lang="ru-RU" sz="1400" dirty="0" smtClean="0">
                <a:solidFill>
                  <a:schemeClr val="bg1"/>
                </a:solidFill>
                <a:latin typeface="Arial" charset="0"/>
              </a:rPr>
              <a:t>(бесплатный), 8(499) 707-18-71</a:t>
            </a:r>
            <a:endParaRPr lang="ru-RU" sz="14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EasyBuilder_Pro_GraphicLibrari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196752"/>
            <a:ext cx="7597601" cy="4816384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71600" y="1052736"/>
            <a:ext cx="74168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Расширенная библиотека графических объектов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9" name="Text Box 182"/>
          <p:cNvSpPr txBox="1">
            <a:spLocks noChangeArrowheads="1"/>
          </p:cNvSpPr>
          <p:nvPr/>
        </p:nvSpPr>
        <p:spPr bwMode="auto">
          <a:xfrm>
            <a:off x="358775" y="5157192"/>
            <a:ext cx="5617381" cy="114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Встроенное большое количество графических объектов высокого качества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Поддержка импорта графических объектов различного типа, включая </a:t>
            </a:r>
            <a:r>
              <a:rPr lang="en-US" sz="1800" dirty="0" smtClean="0">
                <a:latin typeface="Arial" charset="0"/>
              </a:rPr>
              <a:t>gif, bmp, jpg, </a:t>
            </a:r>
            <a:r>
              <a:rPr lang="en-US" sz="1800" dirty="0" err="1" smtClean="0">
                <a:latin typeface="Arial" charset="0"/>
              </a:rPr>
              <a:t>png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и др.</a:t>
            </a:r>
            <a:endParaRPr lang="ru-RU" sz="1800" dirty="0"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2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event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121188"/>
            <a:ext cx="4105213" cy="1241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1052736"/>
            <a:ext cx="4716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События и сигналы тревог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775" y="1628800"/>
            <a:ext cx="4573265" cy="358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Функция установки классификационного признака событию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Сохранение данных о событиях во внутреннюю и внешнюю память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Импорт и экспорт данных о событиях в файлы </a:t>
            </a:r>
            <a:r>
              <a:rPr lang="ru-RU" sz="1800" dirty="0" err="1" smtClean="0">
                <a:latin typeface="Arial" charset="0"/>
              </a:rPr>
              <a:t>Excel</a:t>
            </a:r>
            <a:endParaRPr lang="ru-RU" sz="1800" dirty="0" smtClean="0">
              <a:latin typeface="Arial" charset="0"/>
            </a:endParaRP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Функция установки приоритета </a:t>
            </a:r>
            <a:r>
              <a:rPr lang="ru-RU" sz="1800" dirty="0" err="1" smtClean="0">
                <a:latin typeface="Arial" charset="0"/>
              </a:rPr>
              <a:t>аларму</a:t>
            </a:r>
            <a:endParaRPr lang="ru-RU" sz="1800" dirty="0" smtClean="0">
              <a:latin typeface="Arial" charset="0"/>
            </a:endParaRP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Отправка сообщения при наступлении события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Звуковой сигнал предупреждения при наступлении события</a:t>
            </a:r>
          </a:p>
        </p:txBody>
      </p:sp>
      <p:pic>
        <p:nvPicPr>
          <p:cNvPr id="11" name="Рисунок 10" descr="eve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92796"/>
            <a:ext cx="4145066" cy="3780420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4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1376772"/>
            <a:ext cx="7020272" cy="4795981"/>
            <a:chOff x="0" y="1595219"/>
            <a:chExt cx="7020272" cy="4795981"/>
          </a:xfrm>
        </p:grpSpPr>
        <p:pic>
          <p:nvPicPr>
            <p:cNvPr id="7" name="Рисунок 6" descr="e-mail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95219"/>
              <a:ext cx="7020272" cy="469396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39552" y="6237312"/>
              <a:ext cx="115212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Перегрузка!</a:t>
              </a:r>
              <a:endParaRPr lang="ru-RU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3688" y="6237312"/>
              <a:ext cx="208823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Верхняя/нижняя граница!</a:t>
              </a:r>
              <a:endParaRPr lang="ru-RU" sz="1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71600" y="1052736"/>
            <a:ext cx="74168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Уведомления по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e-mail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9" name="Text Box 182"/>
          <p:cNvSpPr txBox="1">
            <a:spLocks noChangeArrowheads="1"/>
          </p:cNvSpPr>
          <p:nvPr/>
        </p:nvSpPr>
        <p:spPr bwMode="auto">
          <a:xfrm>
            <a:off x="4067944" y="2816932"/>
            <a:ext cx="4896544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800" dirty="0" err="1" smtClean="0">
                <a:latin typeface="Arial" charset="0"/>
              </a:rPr>
              <a:t>E-mail</a:t>
            </a:r>
            <a:r>
              <a:rPr lang="ru-RU" sz="1800" dirty="0" smtClean="0">
                <a:latin typeface="Arial" charset="0"/>
              </a:rPr>
              <a:t> сообщения дают возможность пользователям оперативно разбираться с возникающими проблемами и накапливать статистическую информацию.</a:t>
            </a:r>
            <a:endParaRPr lang="ru-RU" sz="1800" dirty="0">
              <a:latin typeface="Arial" charset="0"/>
              <a:cs typeface="Arial" charset="0"/>
            </a:endParaRPr>
          </a:p>
        </p:txBody>
      </p:sp>
      <p:sp>
        <p:nvSpPr>
          <p:cNvPr id="10" name="Text Box 182"/>
          <p:cNvSpPr txBox="1">
            <a:spLocks noChangeArrowheads="1"/>
          </p:cNvSpPr>
          <p:nvPr/>
        </p:nvSpPr>
        <p:spPr bwMode="auto">
          <a:xfrm>
            <a:off x="4247964" y="4257092"/>
            <a:ext cx="4643920" cy="169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Предустановленные группы абонентов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Подробная информация триггера (настраиваемые предопределенные сообщения с указанием переменных)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Не только аварийное оповещение, но и регулярные отчеты о состоянии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6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71600" y="1088740"/>
            <a:ext cx="74168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База данных рецептов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0" name="Text Box 182"/>
          <p:cNvSpPr txBox="1">
            <a:spLocks noChangeArrowheads="1"/>
          </p:cNvSpPr>
          <p:nvPr/>
        </p:nvSpPr>
        <p:spPr bwMode="auto">
          <a:xfrm>
            <a:off x="3959932" y="4221088"/>
            <a:ext cx="4932040" cy="169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Обеспечение достаточного и безопасного хранения данных рецептов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База данных с рецептами можно создать, редактировать и удалять макросами 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Все записи рецепта можно обновлять в режиме </a:t>
            </a:r>
            <a:r>
              <a:rPr lang="ru-RU" sz="1800" dirty="0" err="1" smtClean="0">
                <a:latin typeface="Arial" charset="0"/>
              </a:rPr>
              <a:t>on-line</a:t>
            </a:r>
            <a:endParaRPr lang="ru-RU" sz="1800" dirty="0" smtClean="0">
              <a:latin typeface="Arial" charset="0"/>
            </a:endParaRPr>
          </a:p>
        </p:txBody>
      </p:sp>
      <p:pic>
        <p:nvPicPr>
          <p:cNvPr id="15" name="Рисунок 14" descr="Recipe_Editor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775" y="3645024"/>
            <a:ext cx="3599224" cy="2851332"/>
          </a:xfrm>
          <a:prstGeom prst="rect">
            <a:avLst/>
          </a:prstGeom>
        </p:spPr>
      </p:pic>
      <p:pic>
        <p:nvPicPr>
          <p:cNvPr id="12" name="Рисунок 11" descr="EasyBuilder_Pro_Recipe_Database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5556" y="1628800"/>
            <a:ext cx="8260311" cy="2051093"/>
          </a:xfrm>
          <a:prstGeom prst="rect">
            <a:avLst/>
          </a:prstGeom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4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EasyWat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484784"/>
            <a:ext cx="7687138" cy="3471023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07604" y="1052736"/>
            <a:ext cx="4644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Мощный инструмент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EasyWatch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3" name="Text Box 182"/>
          <p:cNvSpPr txBox="1">
            <a:spLocks noChangeArrowheads="1"/>
          </p:cNvSpPr>
          <p:nvPr/>
        </p:nvSpPr>
        <p:spPr bwMode="auto">
          <a:xfrm>
            <a:off x="1007604" y="4941168"/>
            <a:ext cx="759760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800" dirty="0" err="1" smtClean="0">
                <a:latin typeface="Arial" charset="0"/>
              </a:rPr>
              <a:t>EasyWatch</a:t>
            </a:r>
            <a:r>
              <a:rPr lang="ru-RU" sz="1800" dirty="0" smtClean="0">
                <a:latin typeface="Arial" charset="0"/>
              </a:rPr>
              <a:t> помогает пользователям устанавливать и контролировать адреса HMI и PLC, упрощая настройку, удаленный мониторинг и управление</a:t>
            </a:r>
            <a:r>
              <a:rPr lang="en-US" sz="1800" dirty="0" smtClean="0">
                <a:latin typeface="Arial" charset="0"/>
              </a:rPr>
              <a:t>.</a:t>
            </a:r>
            <a:endParaRPr lang="ru-RU" sz="1800" dirty="0"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4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58775" y="1556792"/>
            <a:ext cx="8599304" cy="2641637"/>
            <a:chOff x="358775" y="1556792"/>
            <a:chExt cx="8599304" cy="2641637"/>
          </a:xfrm>
        </p:grpSpPr>
        <p:pic>
          <p:nvPicPr>
            <p:cNvPr id="9" name="Рисунок 8" descr="EasyBuilder_Pro_Macro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775" y="1556792"/>
              <a:ext cx="7121462" cy="2641637"/>
            </a:xfrm>
            <a:prstGeom prst="rect">
              <a:avLst/>
            </a:prstGeom>
          </p:spPr>
        </p:pic>
        <p:pic>
          <p:nvPicPr>
            <p:cNvPr id="8" name="Рисунок 7" descr="Macro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64188" y="2276872"/>
              <a:ext cx="2693891" cy="1476164"/>
            </a:xfrm>
            <a:prstGeom prst="rect">
              <a:avLst/>
            </a:prstGeom>
          </p:spPr>
        </p:pic>
      </p:grp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079612" y="980728"/>
            <a:ext cx="7200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Мощный редактор макросов и команд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7644" y="4113076"/>
            <a:ext cx="7128792" cy="214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VB </a:t>
            </a:r>
            <a:r>
              <a:rPr lang="ru-RU" sz="1800" dirty="0" err="1" smtClean="0">
                <a:latin typeface="Arial" charset="0"/>
              </a:rPr>
              <a:t>Script</a:t>
            </a:r>
            <a:r>
              <a:rPr lang="ru-RU" sz="1800" dirty="0" smtClean="0">
                <a:latin typeface="Arial" charset="0"/>
              </a:rPr>
              <a:t> для написания макросов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Вызов различных подпрограмм и функций 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Два типа циклов: выход по числу циклов и по условию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Макросы поддерживают одномерные массивы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Поддержка математических функций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Пользовательское конфигурирование библиотеки функций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Поддержка открытого протокола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971600" y="1052736"/>
            <a:ext cx="61574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Улучшенное управление учетными записями 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pic>
        <p:nvPicPr>
          <p:cNvPr id="10" name="Рисунок 9" descr="защита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4325164" cy="2055478"/>
          </a:xfrm>
          <a:prstGeom prst="rect">
            <a:avLst/>
          </a:prstGeom>
        </p:spPr>
      </p:pic>
      <p:pic>
        <p:nvPicPr>
          <p:cNvPr id="13" name="Рисунок 12" descr="защита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77072"/>
            <a:ext cx="4160705" cy="2304256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83568" y="4257092"/>
            <a:ext cx="36364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USB-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ключ безопасности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9552" y="4689140"/>
            <a:ext cx="414046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800" dirty="0" smtClean="0">
                <a:latin typeface="Arial" charset="0"/>
              </a:rPr>
              <a:t>Автоматический доступ в HMI после того, как вставлен ваш USB-ключ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35996" y="1664804"/>
            <a:ext cx="4608004" cy="2438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До 14 объектных уровней доступа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До 128 пользовательских учетных записей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Возможности добавления временного учета, настройки приоритета учетной записи и импорта учетных записей пользователей с SD карты или USB значительно повышают гибкость управления учетными записями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4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1" descr="online_simulat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4185084"/>
            <a:ext cx="6091998" cy="2234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2" descr="offline_simula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924" y="1376772"/>
            <a:ext cx="509190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8"/>
          <p:cNvSpPr>
            <a:spLocks noChangeArrowheads="1"/>
          </p:cNvSpPr>
          <p:nvPr/>
        </p:nvSpPr>
        <p:spPr bwMode="auto">
          <a:xfrm>
            <a:off x="358775" y="1304764"/>
            <a:ext cx="3708412" cy="95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452B8"/>
                </a:solidFill>
                <a:latin typeface="Arial" charset="0"/>
              </a:rPr>
              <a:t>Отладчик </a:t>
            </a:r>
            <a:r>
              <a:rPr lang="ru-RU" sz="2000" b="1" dirty="0" err="1">
                <a:solidFill>
                  <a:srgbClr val="1452B8"/>
                </a:solidFill>
                <a:latin typeface="Arial" charset="0"/>
              </a:rPr>
              <a:t>офф-лайн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800" dirty="0">
                <a:latin typeface="Arial" charset="0"/>
              </a:rPr>
              <a:t>Вы можете имитировать проект на  ПК без панели и ПЛК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2735796" y="3753036"/>
            <a:ext cx="3816424" cy="95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452B8"/>
                </a:solidFill>
                <a:latin typeface="Arial" charset="0"/>
              </a:rPr>
              <a:t>Отладчик </a:t>
            </a:r>
            <a:r>
              <a:rPr lang="ru-RU" sz="2000" b="1" dirty="0" err="1">
                <a:solidFill>
                  <a:srgbClr val="1452B8"/>
                </a:solidFill>
                <a:latin typeface="Arial" charset="0"/>
              </a:rPr>
              <a:t>он-лайн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800" dirty="0">
                <a:latin typeface="Arial" charset="0"/>
              </a:rPr>
              <a:t>Подключите напрямую ПК к ПЛК и считывайте данные из ПЛК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MT6000-MT8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08" y="1376772"/>
            <a:ext cx="8886094" cy="27003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4077072"/>
            <a:ext cx="8785225" cy="209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Диагональ экрана от 4.3 до 15”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Мощный </a:t>
            </a:r>
            <a:r>
              <a:rPr lang="en-US" sz="1800" dirty="0" smtClean="0">
                <a:latin typeface="Arial" charset="0"/>
              </a:rPr>
              <a:t>RISC-</a:t>
            </a:r>
            <a:r>
              <a:rPr lang="ru-RU" sz="1800" dirty="0" smtClean="0">
                <a:latin typeface="Arial" charset="0"/>
              </a:rPr>
              <a:t>процессор </a:t>
            </a:r>
            <a:r>
              <a:rPr lang="en-US" sz="1800" dirty="0" smtClean="0">
                <a:latin typeface="Arial" charset="0"/>
              </a:rPr>
              <a:t>600</a:t>
            </a:r>
            <a:r>
              <a:rPr lang="ru-RU" sz="1800" dirty="0" smtClean="0">
                <a:latin typeface="Arial" charset="0"/>
              </a:rPr>
              <a:t>кГц (серия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 err="1" smtClean="0">
                <a:latin typeface="Arial" charset="0"/>
              </a:rPr>
              <a:t>iE</a:t>
            </a:r>
            <a:r>
              <a:rPr lang="en-US" sz="1800" dirty="0" smtClean="0">
                <a:latin typeface="Arial" charset="0"/>
              </a:rPr>
              <a:t>, </a:t>
            </a:r>
            <a:r>
              <a:rPr lang="en-US" sz="1800" dirty="0" err="1" smtClean="0">
                <a:latin typeface="Arial" charset="0"/>
              </a:rPr>
              <a:t>iP</a:t>
            </a:r>
            <a:r>
              <a:rPr lang="en-US" sz="1800" dirty="0" smtClean="0">
                <a:latin typeface="Arial" charset="0"/>
              </a:rPr>
              <a:t>), </a:t>
            </a:r>
            <a:r>
              <a:rPr lang="ru-RU" sz="1800" dirty="0" smtClean="0">
                <a:latin typeface="Arial" charset="0"/>
              </a:rPr>
              <a:t>1ГГц (серия </a:t>
            </a:r>
            <a:r>
              <a:rPr lang="en-US" sz="1800" dirty="0" smtClean="0">
                <a:latin typeface="Arial" charset="0"/>
              </a:rPr>
              <a:t>XE)</a:t>
            </a:r>
            <a:endParaRPr lang="ru-RU" sz="1800" dirty="0" smtClean="0">
              <a:latin typeface="Arial" charset="0"/>
            </a:endParaRP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Выполняют сложные анимации и многостраничные переключения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Встраивание в проект информации ПЛК тегов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Защита проекта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Поддержка аппаратных средств расширения через универсальный USB, последовательный и </a:t>
            </a:r>
            <a:r>
              <a:rPr lang="en-US" sz="1800" dirty="0" smtClean="0">
                <a:latin typeface="Arial" charset="0"/>
              </a:rPr>
              <a:t>SD </a:t>
            </a:r>
            <a:r>
              <a:rPr lang="ru-RU" sz="1800" dirty="0" smtClean="0">
                <a:latin typeface="Arial" charset="0"/>
              </a:rPr>
              <a:t>интерфейсы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608" y="1016732"/>
            <a:ext cx="72368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Общие возможности</a:t>
            </a:r>
          </a:p>
        </p:txBody>
      </p:sp>
      <p:pic>
        <p:nvPicPr>
          <p:cNvPr id="1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MT8070iER_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775" y="4437112"/>
            <a:ext cx="1914310" cy="1149196"/>
          </a:xfrm>
          <a:prstGeom prst="rect">
            <a:avLst/>
          </a:prstGeom>
        </p:spPr>
      </p:pic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971600" y="980728"/>
            <a:ext cx="7380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Серии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iE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XE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- ультратонкое поколение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высокопроизводительного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HMI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1600" y="1736812"/>
            <a:ext cx="7920880" cy="1900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600" dirty="0" smtClean="0">
                <a:latin typeface="Arial" charset="0"/>
              </a:rPr>
              <a:t>Ультратонкий форм-фактор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600" dirty="0" smtClean="0">
                <a:latin typeface="Arial" charset="0"/>
              </a:rPr>
              <a:t>Новый современный дизайн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600" dirty="0" smtClean="0">
                <a:latin typeface="Arial" charset="0"/>
              </a:rPr>
              <a:t>Мощный процессор </a:t>
            </a:r>
            <a:r>
              <a:rPr lang="ru-RU" sz="1600" dirty="0" err="1" smtClean="0">
                <a:latin typeface="Arial" charset="0"/>
              </a:rPr>
              <a:t>Cortex</a:t>
            </a:r>
            <a:r>
              <a:rPr lang="ru-RU" sz="1600" dirty="0" smtClean="0">
                <a:latin typeface="Arial" charset="0"/>
              </a:rPr>
              <a:t> A8 600 МГц (серия </a:t>
            </a:r>
            <a:r>
              <a:rPr lang="ru-RU" sz="1600" dirty="0" err="1" smtClean="0">
                <a:latin typeface="Arial" charset="0"/>
              </a:rPr>
              <a:t>iE</a:t>
            </a:r>
            <a:r>
              <a:rPr lang="ru-RU" sz="1600" dirty="0" smtClean="0">
                <a:latin typeface="Arial" charset="0"/>
              </a:rPr>
              <a:t>)/1 ГГц (серия XE)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600" dirty="0" smtClean="0">
                <a:latin typeface="Arial" charset="0"/>
              </a:rPr>
              <a:t>Встроенный изолированный RS-485 интерфейс (наличие зависит от модели)</a:t>
            </a:r>
            <a:endParaRPr lang="en-US" sz="1600" dirty="0" smtClean="0">
              <a:latin typeface="Arial" charset="0"/>
            </a:endParaRP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600" dirty="0" smtClean="0">
                <a:latin typeface="Arial" charset="0"/>
              </a:rPr>
              <a:t>Нанесение специального покрытия на печатную плату (кроме </a:t>
            </a:r>
            <a:r>
              <a:rPr lang="en-US" sz="1600" dirty="0" smtClean="0">
                <a:latin typeface="Arial" charset="0"/>
              </a:rPr>
              <a:t>MT6070iE)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600" dirty="0" smtClean="0">
                <a:latin typeface="Arial" charset="0"/>
              </a:rPr>
              <a:t>Обновленное ПО </a:t>
            </a:r>
            <a:r>
              <a:rPr lang="ru-RU" sz="1600" dirty="0" err="1" smtClean="0">
                <a:latin typeface="Arial" charset="0"/>
              </a:rPr>
              <a:t>EasyBuilder</a:t>
            </a:r>
            <a:r>
              <a:rPr lang="ru-RU" sz="1600" dirty="0" smtClean="0">
                <a:latin typeface="Arial" charset="0"/>
              </a:rPr>
              <a:t> </a:t>
            </a:r>
            <a:r>
              <a:rPr lang="ru-RU" sz="1600" dirty="0" err="1" smtClean="0">
                <a:latin typeface="Arial" charset="0"/>
              </a:rPr>
              <a:t>Pro</a:t>
            </a:r>
            <a:r>
              <a:rPr lang="ru-RU" sz="1600" dirty="0" smtClean="0">
                <a:latin typeface="Arial" charset="0"/>
              </a:rPr>
              <a:t> содержит встроенные теги ПЛК и обеспечивает</a:t>
            </a:r>
            <a:r>
              <a:rPr lang="en-US" sz="1600" dirty="0" smtClean="0">
                <a:latin typeface="Arial" charset="0"/>
              </a:rPr>
              <a:t> </a:t>
            </a:r>
            <a:r>
              <a:rPr lang="ru-RU" sz="1600" dirty="0" smtClean="0">
                <a:latin typeface="Arial" charset="0"/>
              </a:rPr>
              <a:t>повышенную безопасность.</a:t>
            </a:r>
          </a:p>
        </p:txBody>
      </p:sp>
      <p:pic>
        <p:nvPicPr>
          <p:cNvPr id="28" name="Рисунок 27" descr="Pics-allHMI-i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6359" y="4113076"/>
            <a:ext cx="3086100" cy="2000250"/>
          </a:xfrm>
          <a:prstGeom prst="rect">
            <a:avLst/>
          </a:prstGeom>
        </p:spPr>
      </p:pic>
      <p:pic>
        <p:nvPicPr>
          <p:cNvPr id="32" name="Рисунок 31" descr="Pics-allHMI-X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04" y="4149080"/>
            <a:ext cx="2877703" cy="1777405"/>
          </a:xfrm>
          <a:prstGeom prst="rect">
            <a:avLst/>
          </a:prstGeom>
        </p:spPr>
      </p:pic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1042343" y="5949280"/>
            <a:ext cx="33851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0070C5"/>
                </a:solidFill>
                <a:latin typeface="Arial" charset="0"/>
              </a:rPr>
              <a:t>Серия </a:t>
            </a:r>
            <a:r>
              <a:rPr lang="en-US" sz="1600" b="1" dirty="0" err="1" smtClean="0">
                <a:solidFill>
                  <a:srgbClr val="0070C5"/>
                </a:solidFill>
                <a:latin typeface="Arial" charset="0"/>
              </a:rPr>
              <a:t>iE</a:t>
            </a:r>
            <a:r>
              <a:rPr lang="ru-RU" sz="1600" b="1" dirty="0" smtClean="0">
                <a:solidFill>
                  <a:srgbClr val="0070C5"/>
                </a:solidFill>
                <a:latin typeface="Arial" charset="0"/>
              </a:rPr>
              <a:t>   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4.3” / 7” / 10.1”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</a:rPr>
              <a:t>Панели пластиковом корпусе</a:t>
            </a:r>
            <a:endParaRPr lang="ru-RU" sz="16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580112" y="5733256"/>
            <a:ext cx="31691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</a:rPr>
              <a:t>Серия ХЕ    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12.1” / 15”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</a:rPr>
              <a:t>Панели большого размера в алюминиевом корпусе</a:t>
            </a:r>
            <a:endParaRPr lang="ru-RU" sz="16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3681028"/>
            <a:ext cx="44652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Бесшовное обновление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MT8000i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панелей: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загрузка файла проекта MT8000i без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изменений и  одни и те же размеры выреза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Arial" charset="0"/>
              </a:rPr>
              <a:t>под панель</a:t>
            </a:r>
            <a:r>
              <a:rPr lang="ru-RU" sz="1200" b="1" dirty="0" smtClean="0">
                <a:solidFill>
                  <a:srgbClr val="FF0000"/>
                </a:solidFill>
                <a:latin typeface="Arial" charset="0"/>
              </a:rPr>
              <a:t>.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pic>
        <p:nvPicPr>
          <p:cNvPr id="14" name="圖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5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71600" y="296652"/>
            <a:ext cx="5329238" cy="5762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О компании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Weintek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Labs.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655676" y="980728"/>
            <a:ext cx="72002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Мировой лидер </a:t>
            </a:r>
            <a:r>
              <a:rPr lang="ru-RU" sz="2000" b="1" dirty="0">
                <a:solidFill>
                  <a:srgbClr val="1452B8"/>
                </a:solidFill>
                <a:latin typeface="Arial" charset="0"/>
              </a:rPr>
              <a:t>по разработке и производству 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человеко-машинного интерфейса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75656" y="1844824"/>
            <a:ext cx="7416824" cy="433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spcBef>
                <a:spcPts val="1000"/>
              </a:spcBef>
              <a:buClr>
                <a:srgbClr val="1452B8"/>
              </a:buClr>
              <a:buFont typeface="Arial" pitchFamily="34" charset="0"/>
              <a:buChar char="•"/>
            </a:pPr>
            <a:r>
              <a:rPr lang="ru-RU" sz="1800" dirty="0">
                <a:latin typeface="Arial" charset="0"/>
              </a:rPr>
              <a:t>Создана в октябре 1995 года, первые панели представлены на рынке под торговой маркой </a:t>
            </a:r>
            <a:r>
              <a:rPr lang="ru-RU" sz="1800" dirty="0" err="1">
                <a:latin typeface="Arial" charset="0"/>
              </a:rPr>
              <a:t>EasyView</a:t>
            </a:r>
            <a:r>
              <a:rPr lang="ru-RU" sz="1800" dirty="0">
                <a:latin typeface="Arial" charset="0"/>
              </a:rPr>
              <a:t> </a:t>
            </a:r>
          </a:p>
          <a:p>
            <a:pPr marL="273050" indent="-273050">
              <a:spcBef>
                <a:spcPts val="1000"/>
              </a:spcBef>
              <a:buClr>
                <a:srgbClr val="1452B8"/>
              </a:buClr>
              <a:buFont typeface="Arial" pitchFamily="34" charset="0"/>
              <a:buChar char="•"/>
            </a:pPr>
            <a:r>
              <a:rPr lang="ru-RU" sz="1800" dirty="0">
                <a:latin typeface="Arial" charset="0"/>
              </a:rPr>
              <a:t>С 1997 года расширяет свой рынок за пределами Тайваня и занимает важные позиции в Азии, Европе и Северной Америке, поставляется под брендами </a:t>
            </a:r>
            <a:r>
              <a:rPr lang="en-US" sz="1800" dirty="0">
                <a:latin typeface="Arial" charset="0"/>
              </a:rPr>
              <a:t>Maple Systems / KEP / </a:t>
            </a:r>
            <a:r>
              <a:rPr lang="en-US" sz="1800" dirty="0" err="1">
                <a:latin typeface="Arial" charset="0"/>
              </a:rPr>
              <a:t>Nematron</a:t>
            </a:r>
            <a:endParaRPr lang="ru-RU" sz="1800" dirty="0">
              <a:latin typeface="Arial" charset="0"/>
            </a:endParaRPr>
          </a:p>
          <a:p>
            <a:pPr marL="273050" indent="-273050">
              <a:spcBef>
                <a:spcPts val="1000"/>
              </a:spcBef>
              <a:buClr>
                <a:srgbClr val="1452B8"/>
              </a:buClr>
              <a:buFont typeface="Arial" pitchFamily="34" charset="0"/>
              <a:buChar char="•"/>
            </a:pPr>
            <a:r>
              <a:rPr lang="ru-RU" sz="1800" dirty="0">
                <a:latin typeface="Arial" charset="0"/>
              </a:rPr>
              <a:t>Ежегодный рост продаж -  40-60%</a:t>
            </a:r>
          </a:p>
          <a:p>
            <a:pPr marL="273050" indent="-273050">
              <a:spcBef>
                <a:spcPts val="1000"/>
              </a:spcBef>
              <a:buClr>
                <a:srgbClr val="1452B8"/>
              </a:buClr>
              <a:buFont typeface="Arial" pitchFamily="34" charset="0"/>
              <a:buChar char="•"/>
            </a:pPr>
            <a:r>
              <a:rPr lang="ru-RU" sz="1800" dirty="0">
                <a:latin typeface="Arial" charset="0"/>
              </a:rPr>
              <a:t>В 2004 году  система менеджмента качества </a:t>
            </a:r>
            <a:r>
              <a:rPr lang="en-US" sz="1800" dirty="0" err="1">
                <a:latin typeface="Arial" charset="0"/>
              </a:rPr>
              <a:t>Weintek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smtClean="0">
                <a:latin typeface="Arial" charset="0"/>
              </a:rPr>
              <a:t>Labs</a:t>
            </a:r>
            <a:r>
              <a:rPr lang="ru-RU" sz="1800" dirty="0" smtClean="0">
                <a:latin typeface="Arial" charset="0"/>
              </a:rPr>
              <a:t> получила сертификат международного </a:t>
            </a:r>
            <a:r>
              <a:rPr lang="ru-RU" sz="1800" dirty="0">
                <a:latin typeface="Arial" charset="0"/>
              </a:rPr>
              <a:t>стандарта ISO 9001:2000</a:t>
            </a:r>
          </a:p>
          <a:p>
            <a:pPr marL="273050" indent="-273050">
              <a:spcBef>
                <a:spcPts val="1000"/>
              </a:spcBef>
              <a:buClr>
                <a:srgbClr val="1452B8"/>
              </a:buClr>
              <a:buFont typeface="Arial" pitchFamily="34" charset="0"/>
              <a:buChar char="•"/>
            </a:pPr>
            <a:r>
              <a:rPr lang="ru-RU" sz="1800" dirty="0">
                <a:latin typeface="Arial" charset="0"/>
              </a:rPr>
              <a:t>Сегодня  </a:t>
            </a:r>
            <a:r>
              <a:rPr lang="ru-RU" sz="1800" dirty="0" smtClean="0">
                <a:latin typeface="Arial" charset="0"/>
              </a:rPr>
              <a:t>предприятие располагается </a:t>
            </a:r>
            <a:r>
              <a:rPr lang="ru-RU" sz="1800" dirty="0" err="1" smtClean="0">
                <a:latin typeface="Arial" charset="0"/>
              </a:rPr>
              <a:t>Нью-Тайбэй</a:t>
            </a:r>
            <a:r>
              <a:rPr lang="ru-RU" sz="1800" dirty="0" smtClean="0">
                <a:latin typeface="Arial" charset="0"/>
              </a:rPr>
              <a:t>, ежемесячно выпускает до 30 000 панелей.</a:t>
            </a:r>
            <a:endParaRPr lang="en-US" sz="1800" dirty="0" smtClean="0">
              <a:latin typeface="Arial" charset="0"/>
            </a:endParaRPr>
          </a:p>
          <a:p>
            <a:pPr marL="273050" indent="-273050">
              <a:spcBef>
                <a:spcPts val="1000"/>
              </a:spcBef>
              <a:buClr>
                <a:srgbClr val="1452B8"/>
              </a:buClr>
              <a:buFont typeface="Arial" pitchFamily="34" charset="0"/>
              <a:buChar char="•"/>
            </a:pPr>
            <a:r>
              <a:rPr lang="ru-RU" sz="1800" dirty="0" smtClean="0">
                <a:latin typeface="Arial" charset="0"/>
              </a:rPr>
              <a:t>Продукция </a:t>
            </a:r>
            <a:r>
              <a:rPr lang="en-US" sz="1800" dirty="0" err="1" smtClean="0">
                <a:latin typeface="Arial" charset="0"/>
              </a:rPr>
              <a:t>Weintek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>
                <a:latin typeface="Arial" charset="0"/>
              </a:rPr>
              <a:t>широко </a:t>
            </a:r>
            <a:r>
              <a:rPr lang="ru-RU" sz="1800" dirty="0" smtClean="0">
                <a:latin typeface="Arial" charset="0"/>
              </a:rPr>
              <a:t>продается </a:t>
            </a:r>
            <a:r>
              <a:rPr lang="ru-RU" sz="1800" dirty="0">
                <a:latin typeface="Arial" charset="0"/>
              </a:rPr>
              <a:t>во всем мире, </a:t>
            </a:r>
            <a:r>
              <a:rPr lang="ru-RU" sz="1800" dirty="0" smtClean="0">
                <a:latin typeface="Arial" charset="0"/>
              </a:rPr>
              <a:t>отличается </a:t>
            </a:r>
            <a:r>
              <a:rPr lang="ru-RU" sz="1800" dirty="0">
                <a:latin typeface="Arial" charset="0"/>
              </a:rPr>
              <a:t>высоким </a:t>
            </a:r>
            <a:r>
              <a:rPr lang="ru-RU" sz="1800" dirty="0" smtClean="0">
                <a:latin typeface="Arial" charset="0"/>
              </a:rPr>
              <a:t>качеством, удобством </a:t>
            </a:r>
            <a:r>
              <a:rPr lang="ru-RU" sz="1800" dirty="0">
                <a:latin typeface="Arial" charset="0"/>
              </a:rPr>
              <a:t>в </a:t>
            </a:r>
            <a:r>
              <a:rPr lang="ru-RU" sz="1800" dirty="0" smtClean="0">
                <a:latin typeface="Arial" charset="0"/>
              </a:rPr>
              <a:t>эксплуатации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и демократичной ценой</a:t>
            </a:r>
            <a:r>
              <a:rPr lang="en-US" sz="1800" dirty="0" smtClean="0">
                <a:latin typeface="Arial" charset="0"/>
              </a:rPr>
              <a:t> </a:t>
            </a:r>
            <a:endParaRPr lang="ru-RU" sz="1800" dirty="0">
              <a:latin typeface="Arial" charset="0"/>
            </a:endParaRPr>
          </a:p>
        </p:txBody>
      </p:sp>
      <p:pic>
        <p:nvPicPr>
          <p:cNvPr id="11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fon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908720"/>
            <a:ext cx="1535184" cy="57606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 descr="Weintek_A8_операци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60548" y="1628800"/>
            <a:ext cx="3666019" cy="3960440"/>
          </a:xfrm>
          <a:prstGeom prst="rect">
            <a:avLst/>
          </a:prstGeom>
        </p:spPr>
      </p:pic>
      <p:pic>
        <p:nvPicPr>
          <p:cNvPr id="16" name="Рисунок 15" descr="Weintek_A8_color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3933056"/>
            <a:ext cx="2103124" cy="2221997"/>
          </a:xfrm>
          <a:prstGeom prst="rect">
            <a:avLst/>
          </a:prstGeom>
        </p:spPr>
      </p:pic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6660232" y="5841268"/>
            <a:ext cx="1620180" cy="468052"/>
          </a:xfrm>
          <a:prstGeom prst="round2DiagRect">
            <a:avLst/>
          </a:prstGeom>
          <a:solidFill>
            <a:srgbClr val="88280E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Насыщенные цвета дисплея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" name="Группа 46"/>
          <p:cNvGrpSpPr/>
          <p:nvPr/>
        </p:nvGrpSpPr>
        <p:grpSpPr>
          <a:xfrm>
            <a:off x="575556" y="5481228"/>
            <a:ext cx="1836204" cy="684076"/>
            <a:chOff x="1007604" y="1448780"/>
            <a:chExt cx="1836204" cy="684076"/>
          </a:xfrm>
        </p:grpSpPr>
        <p:grpSp>
          <p:nvGrpSpPr>
            <p:cNvPr id="3" name="Группа 39"/>
            <p:cNvGrpSpPr/>
            <p:nvPr/>
          </p:nvGrpSpPr>
          <p:grpSpPr>
            <a:xfrm>
              <a:off x="1007604" y="1664804"/>
              <a:ext cx="1836204" cy="252028"/>
              <a:chOff x="1007604" y="1448780"/>
              <a:chExt cx="1836204" cy="252028"/>
            </a:xfrm>
          </p:grpSpPr>
          <p:sp>
            <p:nvSpPr>
              <p:cNvPr id="41" name="Прямоугольник 40"/>
              <p:cNvSpPr/>
              <p:nvPr/>
            </p:nvSpPr>
            <p:spPr>
              <a:xfrm>
                <a:off x="1007604" y="1484784"/>
                <a:ext cx="328400" cy="184266"/>
              </a:xfrm>
              <a:prstGeom prst="rect">
                <a:avLst/>
              </a:prstGeom>
              <a:solidFill>
                <a:srgbClr val="339933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295636" y="1448780"/>
                <a:ext cx="1548172" cy="25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 smtClean="0">
                    <a:latin typeface="Arial" pitchFamily="34" charset="0"/>
                    <a:cs typeface="Arial" pitchFamily="34" charset="0"/>
                  </a:rPr>
                  <a:t>iE</a:t>
                </a:r>
                <a:r>
                  <a:rPr lang="en-US" sz="1000" dirty="0" smtClean="0"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ru-RU" sz="1000" dirty="0" smtClean="0">
                    <a:latin typeface="Arial" pitchFamily="34" charset="0"/>
                    <a:cs typeface="Arial" pitchFamily="34" charset="0"/>
                  </a:rPr>
                  <a:t>серия </a:t>
                </a:r>
                <a:r>
                  <a:rPr lang="en-US" sz="1000" dirty="0" smtClean="0">
                    <a:latin typeface="Arial" pitchFamily="34" charset="0"/>
                    <a:cs typeface="Arial" pitchFamily="34" charset="0"/>
                  </a:rPr>
                  <a:t>600 </a:t>
                </a:r>
                <a:r>
                  <a:rPr lang="ru-RU" sz="1000" dirty="0" smtClean="0">
                    <a:latin typeface="Arial" pitchFamily="34" charset="0"/>
                    <a:cs typeface="Arial" pitchFamily="34" charset="0"/>
                  </a:rPr>
                  <a:t>МГц</a:t>
                </a:r>
                <a:endParaRPr lang="ru-RU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Группа 38"/>
            <p:cNvGrpSpPr/>
            <p:nvPr/>
          </p:nvGrpSpPr>
          <p:grpSpPr>
            <a:xfrm>
              <a:off x="1007604" y="1448780"/>
              <a:ext cx="1836204" cy="252028"/>
              <a:chOff x="1007604" y="1448780"/>
              <a:chExt cx="1836204" cy="252028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1007604" y="1484784"/>
                <a:ext cx="328400" cy="184266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295636" y="1448780"/>
                <a:ext cx="1548172" cy="25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Arial" pitchFamily="34" charset="0"/>
                    <a:cs typeface="Arial" pitchFamily="34" charset="0"/>
                  </a:rPr>
                  <a:t>XE-</a:t>
                </a:r>
                <a:r>
                  <a:rPr lang="ru-RU" sz="1000" dirty="0" smtClean="0">
                    <a:latin typeface="Arial" pitchFamily="34" charset="0"/>
                    <a:cs typeface="Arial" pitchFamily="34" charset="0"/>
                  </a:rPr>
                  <a:t>серия 1 ГГц</a:t>
                </a:r>
                <a:endParaRPr lang="ru-RU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Группа 42"/>
            <p:cNvGrpSpPr/>
            <p:nvPr/>
          </p:nvGrpSpPr>
          <p:grpSpPr>
            <a:xfrm>
              <a:off x="1007604" y="1880828"/>
              <a:ext cx="1836204" cy="252028"/>
              <a:chOff x="1007604" y="1448780"/>
              <a:chExt cx="1836204" cy="252028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1007604" y="1484784"/>
                <a:ext cx="328400" cy="184266"/>
              </a:xfrm>
              <a:prstGeom prst="rect">
                <a:avLst/>
              </a:prstGeom>
              <a:solidFill>
                <a:srgbClr val="D6A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aseline="-250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295636" y="1448780"/>
                <a:ext cx="1548172" cy="252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 smtClean="0">
                    <a:latin typeface="Arial" pitchFamily="34" charset="0"/>
                    <a:cs typeface="Arial" pitchFamily="34" charset="0"/>
                  </a:rPr>
                  <a:t>i</a:t>
                </a:r>
                <a:r>
                  <a:rPr lang="en-US" sz="1000" dirty="0" smtClean="0"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ru-RU" sz="1000" dirty="0" smtClean="0">
                    <a:latin typeface="Arial" pitchFamily="34" charset="0"/>
                    <a:cs typeface="Arial" pitchFamily="34" charset="0"/>
                  </a:rPr>
                  <a:t>серия 4</a:t>
                </a:r>
                <a:r>
                  <a:rPr lang="en-US" sz="1000" dirty="0" smtClean="0">
                    <a:latin typeface="Arial" pitchFamily="34" charset="0"/>
                    <a:cs typeface="Arial" pitchFamily="34" charset="0"/>
                  </a:rPr>
                  <a:t>00 </a:t>
                </a:r>
                <a:r>
                  <a:rPr lang="ru-RU" sz="1000" dirty="0" smtClean="0">
                    <a:latin typeface="Arial" pitchFamily="34" charset="0"/>
                    <a:cs typeface="Arial" pitchFamily="34" charset="0"/>
                  </a:rPr>
                  <a:t>МГц</a:t>
                </a:r>
                <a:endParaRPr lang="ru-RU" sz="1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49" name="Рисунок 48" descr="Weintek_A8_ок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2220" y="1556792"/>
            <a:ext cx="2103124" cy="2221997"/>
          </a:xfrm>
          <a:prstGeom prst="rect">
            <a:avLst/>
          </a:prstGeom>
        </p:spPr>
      </p:pic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7056276" y="3537012"/>
            <a:ext cx="1404156" cy="468052"/>
          </a:xfrm>
          <a:prstGeom prst="round2DiagRect">
            <a:avLst/>
          </a:prstGeom>
          <a:solidFill>
            <a:srgbClr val="88280E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Быстрая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смена окон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1007604" y="1016732"/>
            <a:ext cx="702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Основные возможности панелей серий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iE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XE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 </a:t>
            </a:r>
          </a:p>
        </p:txBody>
      </p:sp>
      <p:sp>
        <p:nvSpPr>
          <p:cNvPr id="56" name="Прямоугольник с двумя скругленными противолежащими углами 55"/>
          <p:cNvSpPr/>
          <p:nvPr/>
        </p:nvSpPr>
        <p:spPr>
          <a:xfrm>
            <a:off x="647564" y="4617132"/>
            <a:ext cx="1404156" cy="468052"/>
          </a:xfrm>
          <a:prstGeom prst="round2DiagRect">
            <a:avLst/>
          </a:prstGeom>
          <a:solidFill>
            <a:srgbClr val="88280E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Улучшенные операции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8" name="Рисунок 57" descr="Weintek_A8_jpe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1664804"/>
            <a:ext cx="3471266" cy="3960440"/>
          </a:xfrm>
          <a:prstGeom prst="rect">
            <a:avLst/>
          </a:prstGeom>
        </p:spPr>
      </p:pic>
      <p:pic>
        <p:nvPicPr>
          <p:cNvPr id="52" name="Рисунок 51" descr="Weintek_A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35796" y="4365104"/>
            <a:ext cx="3593599" cy="2212853"/>
          </a:xfrm>
          <a:prstGeom prst="rect">
            <a:avLst/>
          </a:prstGeom>
        </p:spPr>
      </p:pic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4716016" y="4509120"/>
            <a:ext cx="1404156" cy="468052"/>
          </a:xfrm>
          <a:prstGeom prst="round2DiagRect">
            <a:avLst/>
          </a:prstGeom>
          <a:solidFill>
            <a:srgbClr val="88280E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>
            <a:normAutofit fontScale="55000" lnSpcReduction="2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Быстрое отображение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pic>
        <p:nvPicPr>
          <p:cNvPr id="27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655676" y="1448780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Оснащены мощным процессором </a:t>
            </a:r>
            <a:r>
              <a:rPr lang="en-US" sz="1800" b="1" dirty="0" smtClean="0">
                <a:latin typeface="Arial" charset="0"/>
              </a:rPr>
              <a:t>Cortex A8</a:t>
            </a:r>
            <a:endParaRPr lang="ru-RU" sz="1800" b="1" dirty="0" smtClean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56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Weintek_iE-series_isolated_RS-485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7343" y="1808820"/>
            <a:ext cx="5726657" cy="2587170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25" name="文字方塊 4"/>
          <p:cNvSpPr txBox="1">
            <a:spLocks noChangeArrowheads="1"/>
          </p:cNvSpPr>
          <p:nvPr/>
        </p:nvSpPr>
        <p:spPr bwMode="auto">
          <a:xfrm>
            <a:off x="4824028" y="3897052"/>
            <a:ext cx="1666789" cy="4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200" b="1" dirty="0" smtClean="0">
                <a:solidFill>
                  <a:srgbClr val="88280E"/>
                </a:solidFill>
                <a:latin typeface="Arial" pitchFamily="34" charset="0"/>
                <a:cs typeface="Arial" pitchFamily="34" charset="0"/>
              </a:rPr>
              <a:t>RS-485</a:t>
            </a:r>
          </a:p>
          <a:p>
            <a:pPr algn="ctr" eaLnBrk="1" hangingPunct="1"/>
            <a:r>
              <a:rPr lang="en-US" altLang="zh-TW" sz="1200" b="1" dirty="0" smtClean="0">
                <a:solidFill>
                  <a:srgbClr val="88280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altLang="zh-TW" sz="1200" b="1" dirty="0" smtClean="0">
                <a:solidFill>
                  <a:srgbClr val="88280E"/>
                </a:solidFill>
                <a:latin typeface="Arial" pitchFamily="34" charset="0"/>
                <a:cs typeface="Arial" pitchFamily="34" charset="0"/>
              </a:rPr>
              <a:t>изолированный</a:t>
            </a:r>
            <a:r>
              <a:rPr lang="en-US" altLang="zh-TW" sz="1200" b="1" dirty="0" smtClean="0">
                <a:solidFill>
                  <a:srgbClr val="88280E"/>
                </a:solidFill>
                <a:latin typeface="Arial" pitchFamily="34" charset="0"/>
                <a:cs typeface="Arial" pitchFamily="34" charset="0"/>
              </a:rPr>
              <a:t>)</a:t>
            </a:r>
            <a:endParaRPr lang="zh-TW" altLang="en-US" sz="1200" b="1" dirty="0" smtClean="0">
              <a:solidFill>
                <a:srgbClr val="88280E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1" name="Group 764"/>
          <p:cNvGraphicFramePr>
            <a:graphicFrameLocks noGrp="1"/>
          </p:cNvGraphicFramePr>
          <p:nvPr/>
        </p:nvGraphicFramePr>
        <p:xfrm>
          <a:off x="215516" y="4905164"/>
          <a:ext cx="8711306" cy="1241856"/>
        </p:xfrm>
        <a:graphic>
          <a:graphicData uri="http://schemas.openxmlformats.org/drawingml/2006/table">
            <a:tbl>
              <a:tblPr/>
              <a:tblGrid>
                <a:gridCol w="1259306"/>
                <a:gridCol w="792000"/>
                <a:gridCol w="828000"/>
                <a:gridCol w="828000"/>
                <a:gridCol w="864000"/>
                <a:gridCol w="792000"/>
                <a:gridCol w="828000"/>
                <a:gridCol w="864000"/>
                <a:gridCol w="828000"/>
                <a:gridCol w="8280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Серия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XE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MT8050iE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MT6070iE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MT607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070iE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07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MT8070iER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MT8100iE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MT8101iE/ MT8102iE/ MT8103iE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MT8090XE/MT8092XE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MT8121XE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MT8150XE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</a:tr>
              <a:tr h="66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Изолированный порт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RS-485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187624" y="1484784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Встроенный изолированный </a:t>
            </a:r>
            <a:r>
              <a:rPr lang="en-US" sz="1800" b="1" dirty="0" smtClean="0">
                <a:latin typeface="Arial" charset="0"/>
              </a:rPr>
              <a:t>RS-485 </a:t>
            </a:r>
            <a:r>
              <a:rPr lang="ru-RU" sz="1800" b="1" dirty="0" smtClean="0">
                <a:latin typeface="Arial" charset="0"/>
              </a:rPr>
              <a:t>порт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8775" y="2096852"/>
            <a:ext cx="370916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buClr>
                <a:srgbClr val="002060"/>
              </a:buClr>
            </a:pPr>
            <a:r>
              <a:rPr lang="ru-RU" sz="1800" dirty="0" smtClean="0">
                <a:latin typeface="Arial" charset="0"/>
              </a:rPr>
              <a:t>Изолированный порт RS-485 позволяет использовать панели в приложениях со сложной электрической проводкой.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007604" y="1016732"/>
            <a:ext cx="702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Основные возможности панелей серий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iE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XE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 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pic>
        <p:nvPicPr>
          <p:cNvPr id="15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graphicFrame>
        <p:nvGraphicFramePr>
          <p:cNvPr id="31" name="Group 764"/>
          <p:cNvGraphicFramePr>
            <a:graphicFrameLocks noGrp="1"/>
          </p:cNvGraphicFramePr>
          <p:nvPr/>
        </p:nvGraphicFramePr>
        <p:xfrm>
          <a:off x="323528" y="4833156"/>
          <a:ext cx="8607118" cy="1607040"/>
        </p:xfrm>
        <a:graphic>
          <a:graphicData uri="http://schemas.openxmlformats.org/drawingml/2006/table">
            <a:tbl>
              <a:tblPr/>
              <a:tblGrid>
                <a:gridCol w="1119118"/>
                <a:gridCol w="792000"/>
                <a:gridCol w="828000"/>
                <a:gridCol w="828000"/>
                <a:gridCol w="864000"/>
                <a:gridCol w="828000"/>
                <a:gridCol w="828000"/>
                <a:gridCol w="864000"/>
                <a:gridCol w="828000"/>
                <a:gridCol w="8280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Серия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XE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MT8050iE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MT6070iE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MT607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070iE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07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MT8070iER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 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MT8090XE/MT8092XE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MT8121XE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MT8150XE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539E"/>
                    </a:solidFill>
                  </a:tcPr>
                </a:tc>
              </a:tr>
              <a:tr h="66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РСВ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защитное покрытие</a:t>
                      </a:r>
                    </a:p>
                  </a:txBody>
                  <a:tcPr marL="36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Алюминиевый корпус</a:t>
                      </a:r>
                    </a:p>
                  </a:txBody>
                  <a:tcPr marL="36000" marR="180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47564" y="1376772"/>
            <a:ext cx="5760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smtClean="0">
                <a:latin typeface="Arial" charset="0"/>
              </a:rPr>
              <a:t>PCB </a:t>
            </a:r>
            <a:r>
              <a:rPr lang="ru-RU" sz="1800" b="1" dirty="0" smtClean="0">
                <a:latin typeface="Arial" charset="0"/>
              </a:rPr>
              <a:t>защитное покрытие печатных плат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9572" y="1916832"/>
            <a:ext cx="5364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 charset="0"/>
              </a:rPr>
              <a:t>Специальное покрытие защищает  печатную плату у от коррозии, пыли и воды в любых неблагоприятных условиях. </a:t>
            </a:r>
          </a:p>
        </p:txBody>
      </p:sp>
      <p:pic>
        <p:nvPicPr>
          <p:cNvPr id="12" name="Picture 2" descr="D:\04_Product\MT8000iE_簡報\PCB Coating Proce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8124" y="1088740"/>
            <a:ext cx="3455876" cy="327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771800" y="3104964"/>
            <a:ext cx="3313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Алюминиевый корпус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1800" y="3537012"/>
            <a:ext cx="5148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 charset="0"/>
              </a:rPr>
              <a:t>Алюминиевый корпус панелей </a:t>
            </a:r>
            <a:r>
              <a:rPr lang="en-US" sz="1800" dirty="0" smtClean="0">
                <a:latin typeface="Arial" charset="0"/>
              </a:rPr>
              <a:t>XE-</a:t>
            </a:r>
            <a:r>
              <a:rPr lang="ru-RU" sz="1800" dirty="0" smtClean="0">
                <a:latin typeface="Arial" charset="0"/>
              </a:rPr>
              <a:t>серии обеспечивает надежность HMI в любых сложных условиях.</a:t>
            </a:r>
            <a:endParaRPr lang="ru-RU" sz="1800" dirty="0"/>
          </a:p>
        </p:txBody>
      </p:sp>
      <p:pic>
        <p:nvPicPr>
          <p:cNvPr id="16" name="Рисунок 15" descr="Weintek_XE-series_Aluminum enclos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04964"/>
            <a:ext cx="2773480" cy="1548644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007604" y="1016732"/>
            <a:ext cx="702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Основные возможности панелей серий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iE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XE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pic>
        <p:nvPicPr>
          <p:cNvPr id="20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 descr="Rear-Mount HMI 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3948" y="2168860"/>
            <a:ext cx="4793164" cy="430215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1448780"/>
            <a:ext cx="3420380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latin typeface="Arial" charset="0"/>
              </a:rPr>
              <a:t>Панель </a:t>
            </a:r>
            <a:r>
              <a:rPr lang="en-US" sz="1800" b="1" dirty="0" smtClean="0">
                <a:latin typeface="Arial" charset="0"/>
              </a:rPr>
              <a:t>MT8070iER</a:t>
            </a:r>
            <a:r>
              <a:rPr lang="ru-RU" sz="1800" b="1" dirty="0" smtClean="0">
                <a:latin typeface="Arial" charset="0"/>
              </a:rPr>
              <a:t> с </a:t>
            </a:r>
          </a:p>
          <a:p>
            <a:r>
              <a:rPr lang="ru-RU" sz="1800" b="1" dirty="0" smtClean="0">
                <a:latin typeface="Arial" charset="0"/>
              </a:rPr>
              <a:t>монтажом </a:t>
            </a:r>
            <a:r>
              <a:rPr lang="en-US" sz="1800" b="1" dirty="0" smtClean="0">
                <a:latin typeface="Arial" charset="0"/>
              </a:rPr>
              <a:t>Rear-Mount</a:t>
            </a:r>
            <a:endParaRPr lang="ru-RU" sz="1800" b="1" dirty="0" smtClean="0">
              <a:latin typeface="Arial" charset="0"/>
            </a:endParaRPr>
          </a:p>
        </p:txBody>
      </p:sp>
      <p:pic>
        <p:nvPicPr>
          <p:cNvPr id="1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8775" y="4365104"/>
            <a:ext cx="3887923" cy="194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Герметичность и отсутствие выступающих частей на лицевой стенке шкафа 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Никакой грязи на краях и углах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Выбираемые монтажные отверстия под разный размер крепления </a:t>
            </a:r>
          </a:p>
        </p:txBody>
      </p:sp>
      <p:pic>
        <p:nvPicPr>
          <p:cNvPr id="18" name="Рисунок 17" descr="MT8070iER_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775" y="2096852"/>
            <a:ext cx="3598489" cy="216024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35996" y="1592796"/>
            <a:ext cx="1836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1452B8"/>
                </a:solidFill>
                <a:latin typeface="Arial" charset="0"/>
              </a:rPr>
              <a:t>Традиционный монтаж  панели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03740" y="1592796"/>
            <a:ext cx="234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8F329E"/>
                </a:solidFill>
                <a:latin typeface="Arial" charset="0"/>
              </a:rPr>
              <a:t>Панель </a:t>
            </a:r>
            <a:r>
              <a:rPr lang="en-US" sz="1600" b="1" dirty="0" smtClean="0">
                <a:solidFill>
                  <a:srgbClr val="8F329E"/>
                </a:solidFill>
                <a:latin typeface="Arial" charset="0"/>
              </a:rPr>
              <a:t>MT8070iER</a:t>
            </a:r>
            <a:endParaRPr lang="ru-RU" sz="1600" b="1" dirty="0" smtClean="0">
              <a:solidFill>
                <a:srgbClr val="8F329E"/>
              </a:solidFill>
              <a:latin typeface="Arial" charset="0"/>
            </a:endParaRPr>
          </a:p>
          <a:p>
            <a:r>
              <a:rPr lang="ru-RU" sz="1600" b="1" dirty="0" smtClean="0">
                <a:solidFill>
                  <a:srgbClr val="8F329E"/>
                </a:solidFill>
                <a:latin typeface="Arial" charset="0"/>
              </a:rPr>
              <a:t>монтаж  заподлицо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007604" y="1016732"/>
            <a:ext cx="702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Основные возможности панелей серий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iE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XE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764"/>
          <p:cNvGraphicFramePr>
            <a:graphicFrameLocks noGrp="1"/>
          </p:cNvGraphicFramePr>
          <p:nvPr/>
        </p:nvGraphicFramePr>
        <p:xfrm>
          <a:off x="323850" y="2420938"/>
          <a:ext cx="8582809" cy="4244410"/>
        </p:xfrm>
        <a:graphic>
          <a:graphicData uri="http://schemas.openxmlformats.org/drawingml/2006/table">
            <a:tbl>
              <a:tblPr/>
              <a:tblGrid>
                <a:gridCol w="1692107"/>
                <a:gridCol w="1329725"/>
                <a:gridCol w="1329725"/>
                <a:gridCol w="1474104"/>
                <a:gridCol w="1378574"/>
                <a:gridCol w="1378574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MT8050iE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MT6070iE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MT607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070iE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07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MT8070iER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MT8100iE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MT810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2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</a:tr>
              <a:tr h="720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Дисплей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Размер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4.3” TFT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7” TFT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7” TFT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7” TFT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10.1” TFT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Разрешение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480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272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 x 480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Палитра цветов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16М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16М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16М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16М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262К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Яркость, кд/м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350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подсветки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LED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Системные характеристики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Процессор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32 бит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RISC Cortex-A8, 600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МГц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Flash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-память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 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 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 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 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 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DRAM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Порты ввода/вывода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Слот для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SD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карты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хост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клиент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10/100 Base-T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RS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порты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COM1: RS-232/485 2w/4w, COM3: RS-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85 2w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COM1: RS- 232, COM2: RS-485 2w/4w, COM3: RS-485 2w 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10800" marR="108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0800" marR="108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5" name="Рисунок 14" descr="MT8050iE_s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9732" y="1556792"/>
            <a:ext cx="1078994" cy="886970"/>
          </a:xfrm>
          <a:prstGeom prst="rect">
            <a:avLst/>
          </a:prstGeom>
        </p:spPr>
      </p:pic>
      <p:pic>
        <p:nvPicPr>
          <p:cNvPr id="16" name="Рисунок 15" descr="MT8070iE_s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484784"/>
            <a:ext cx="1044117" cy="884507"/>
          </a:xfrm>
          <a:prstGeom prst="rect">
            <a:avLst/>
          </a:prstGeom>
        </p:spPr>
      </p:pic>
      <p:pic>
        <p:nvPicPr>
          <p:cNvPr id="25" name="Рисунок 24" descr="MT8100iE_s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76356" y="1412776"/>
            <a:ext cx="1152128" cy="976006"/>
          </a:xfrm>
          <a:prstGeom prst="rect">
            <a:avLst/>
          </a:prstGeom>
        </p:spPr>
      </p:pic>
      <p:pic>
        <p:nvPicPr>
          <p:cNvPr id="26" name="Рисунок 25" descr="MT8070iE_s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448780"/>
            <a:ext cx="1044117" cy="884507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007604" y="1016732"/>
            <a:ext cx="702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Сводная таблица панелей серии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iE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pic>
        <p:nvPicPr>
          <p:cNvPr id="19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MT8070iER_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484784"/>
            <a:ext cx="1404156" cy="8429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graphicFrame>
        <p:nvGraphicFramePr>
          <p:cNvPr id="14" name="Group 764"/>
          <p:cNvGraphicFramePr>
            <a:graphicFrameLocks noGrp="1"/>
          </p:cNvGraphicFramePr>
          <p:nvPr/>
        </p:nvGraphicFramePr>
        <p:xfrm>
          <a:off x="791580" y="2528900"/>
          <a:ext cx="7488832" cy="3581429"/>
        </p:xfrm>
        <a:graphic>
          <a:graphicData uri="http://schemas.openxmlformats.org/drawingml/2006/table">
            <a:tbl>
              <a:tblPr/>
              <a:tblGrid>
                <a:gridCol w="1720782"/>
                <a:gridCol w="2959738"/>
                <a:gridCol w="2808312"/>
              </a:tblGrid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MT8070iE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MT8073iE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</a:tr>
              <a:tr h="23707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Дисплей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Размер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Разрешение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480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480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Яркость, кд/м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400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подсветки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LED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Системные характеристики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Процессор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32-битн.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RISC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00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МГц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Память данных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 Мб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Порты ввода/вывода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хост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1x10/ 100 Base-T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x10/100/</a:t>
                      </a:r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1000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Base-T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порты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l-PL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COM1: RS- 232/ RS-485 2w/4w, COM3: RS-485 2w</a:t>
                      </a:r>
                      <a:r>
                        <a:rPr lang="pl-PL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COM1: RS- 232, </a:t>
                      </a:r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COM2: RS-485 2w/4w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COM3: RS- 232/RS-485 2w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Степень защиты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IP6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Рабочая температура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~ +50°C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7584" y="1088740"/>
            <a:ext cx="49325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Новая панель </a:t>
            </a:r>
            <a:r>
              <a:rPr lang="en-US" sz="2800" b="1" dirty="0" smtClean="0">
                <a:solidFill>
                  <a:srgbClr val="1452B8"/>
                </a:solidFill>
                <a:latin typeface="Arial" charset="0"/>
              </a:rPr>
              <a:t>MT</a:t>
            </a:r>
            <a:r>
              <a:rPr lang="ru-RU" sz="2800" b="1" dirty="0" smtClean="0">
                <a:solidFill>
                  <a:srgbClr val="1452B8"/>
                </a:solidFill>
                <a:latin typeface="Arial" charset="0"/>
              </a:rPr>
              <a:t>8</a:t>
            </a:r>
            <a:r>
              <a:rPr lang="en-US" sz="2800" b="1" dirty="0" smtClean="0">
                <a:solidFill>
                  <a:srgbClr val="1452B8"/>
                </a:solidFill>
                <a:latin typeface="Arial" charset="0"/>
              </a:rPr>
              <a:t>07</a:t>
            </a:r>
            <a:r>
              <a:rPr lang="ru-RU" sz="2800" b="1" dirty="0" smtClean="0">
                <a:solidFill>
                  <a:srgbClr val="1452B8"/>
                </a:solidFill>
                <a:latin typeface="Arial" charset="0"/>
              </a:rPr>
              <a:t>3</a:t>
            </a:r>
            <a:r>
              <a:rPr lang="en-US" sz="2800" b="1" dirty="0" smtClean="0">
                <a:solidFill>
                  <a:srgbClr val="1452B8"/>
                </a:solidFill>
                <a:latin typeface="Arial" charset="0"/>
              </a:rPr>
              <a:t>iE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 двумя гигабитными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Ethernet-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портами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!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МТ6000/МТ8000</a:t>
            </a:r>
          </a:p>
        </p:txBody>
      </p:sp>
      <p:pic>
        <p:nvPicPr>
          <p:cNvPr id="19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Вебинар Вайнтек\MT8073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44724"/>
            <a:ext cx="1404156" cy="1435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9532" y="2456892"/>
          <a:ext cx="8460000" cy="4222115"/>
        </p:xfrm>
        <a:graphic>
          <a:graphicData uri="http://schemas.openxmlformats.org/drawingml/2006/table">
            <a:tbl>
              <a:tblPr/>
              <a:tblGrid>
                <a:gridCol w="1440000"/>
                <a:gridCol w="1800000"/>
                <a:gridCol w="1620000"/>
                <a:gridCol w="1440000"/>
                <a:gridCol w="2160000"/>
              </a:tblGrid>
              <a:tr h="44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Модель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MT8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0iE 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MT8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1iE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MT8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102</a:t>
                      </a:r>
                      <a:r>
                        <a:rPr lang="en-US" sz="1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iE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MT8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103</a:t>
                      </a:r>
                      <a:r>
                        <a:rPr lang="en-US" sz="1200" b="1" dirty="0" err="1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iE</a:t>
                      </a:r>
                      <a:endParaRPr lang="ru-RU" sz="1200" b="1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</a:tr>
              <a:tr h="222876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Дисплей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Размер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10.1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'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10.1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'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10.1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'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10.1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'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Разрешение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480</a:t>
                      </a: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480</a:t>
                      </a: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1024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600</a:t>
                      </a: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1024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600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Яркость, кд/м</a:t>
                      </a:r>
                      <a:r>
                        <a:rPr lang="ru-RU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Тип подсветки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LED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876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Системные характеристики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Процессор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битн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RISC Cortex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600 МГц</a:t>
                      </a: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6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Память данных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876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Порты ввода/вывода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хост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 USB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2.0 </a:t>
                      </a: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Ethernet 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10/ 100 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Base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 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10/ 100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Base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10/ 100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Base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T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8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1200" dirty="0" err="1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WiFi</a:t>
                      </a:r>
                      <a:endParaRPr lang="ru-RU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IEEE 802.11 b/g/n, WPA-PSK/ WPA2-PSK </a:t>
                      </a: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шифрование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12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порты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COM1: RS- 232/ RS-485 2w/4w, </a:t>
                      </a:r>
                      <a:endParaRPr lang="en-US" sz="12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COM3</a:t>
                      </a:r>
                      <a:r>
                        <a:rPr lang="pl-PL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RS-485 2w 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COM1: RS- 232,</a:t>
                      </a:r>
                      <a:endParaRPr lang="ru-RU" sz="12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COM2: RS-485 2w/4w,</a:t>
                      </a:r>
                      <a:endParaRPr lang="ru-RU" sz="12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COM3: RS-485 2w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COM1: RS- 232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</a:t>
                      </a:r>
                      <a:endParaRPr lang="ru-RU" sz="12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COM2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RS-485 2w/4w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</a:t>
                      </a:r>
                      <a:endParaRPr lang="ru-RU" sz="12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COM3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: RS- 232/RS-485 2w 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Степень защиты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IP6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spc="-100" baseline="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Рабочая температура</a:t>
                      </a:r>
                    </a:p>
                  </a:txBody>
                  <a:tcPr marL="23037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~ +50°C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062" marR="6062" marT="6871" marB="687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64804"/>
            <a:ext cx="698303" cy="71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92" y="1664804"/>
            <a:ext cx="731555" cy="75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292" y="1664804"/>
            <a:ext cx="727399" cy="75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924" y="1664804"/>
            <a:ext cx="698303" cy="71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63588" y="94472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Панели с экраном 10.1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”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отвечают самым широким требованиям по разнообразию интерфейса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МТ6000/МТ8000</a:t>
            </a:r>
          </a:p>
        </p:txBody>
      </p:sp>
      <p:pic>
        <p:nvPicPr>
          <p:cNvPr id="9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oup 764"/>
          <p:cNvGraphicFramePr>
            <a:graphicFrameLocks noGrp="1"/>
          </p:cNvGraphicFramePr>
          <p:nvPr/>
        </p:nvGraphicFramePr>
        <p:xfrm>
          <a:off x="791580" y="2528900"/>
          <a:ext cx="7452507" cy="3964370"/>
        </p:xfrm>
        <a:graphic>
          <a:graphicData uri="http://schemas.openxmlformats.org/drawingml/2006/table">
            <a:tbl>
              <a:tblPr/>
              <a:tblGrid>
                <a:gridCol w="2232248"/>
                <a:gridCol w="1548172"/>
                <a:gridCol w="1647835"/>
                <a:gridCol w="2024252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090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XE</a:t>
                      </a:r>
                      <a:endParaRPr lang="ru-RU" sz="1200" dirty="0"/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MT8121XE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MT8150XE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72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Дисплей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Размер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9.7” LCD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12.1” TFT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15” TFT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34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Разрешение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1024 x 768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1024 x 768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1024 x 768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Палитра цветов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256К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16.2М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16.2М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Яркость, кд/м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40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Контрастность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500:1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00:1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00:1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подсветки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LED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Системные характеристики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Процессор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32 бит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RISC Cortex-A8,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1ГГц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Flash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-память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512 Мб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 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 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DRAM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 Мб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Порты ввода/вывода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Слот для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SD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карты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SD/SDHC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SD/SDHC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хост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x USB 2.0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x USB 2.0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x USB 2.0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клиент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10/100 Base-T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RS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порты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COM1: RS-232/485 2w/4w, COM3: RS-85 2w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0800" marR="108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0800" marR="108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" name="Рисунок 27" descr="MT8121XE_s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6036" y="1376772"/>
            <a:ext cx="1008112" cy="1067915"/>
          </a:xfrm>
          <a:prstGeom prst="rect">
            <a:avLst/>
          </a:prstGeom>
        </p:spPr>
      </p:pic>
      <p:pic>
        <p:nvPicPr>
          <p:cNvPr id="29" name="Рисунок 28" descr="MT8150XE_s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304764"/>
            <a:ext cx="1113849" cy="1191889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007604" y="1016732"/>
            <a:ext cx="702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Сводная таблица панелей серии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XE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МТ6000/МТ8000</a:t>
            </a:r>
          </a:p>
        </p:txBody>
      </p:sp>
      <p:pic>
        <p:nvPicPr>
          <p:cNvPr id="16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\Desktop\MT8090X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836" y="1412776"/>
            <a:ext cx="1151856" cy="10007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7584" y="1088740"/>
            <a:ext cx="49325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Новая панель </a:t>
            </a:r>
            <a:r>
              <a:rPr lang="en-US" sz="2800" b="1" dirty="0" smtClean="0">
                <a:solidFill>
                  <a:srgbClr val="1452B8"/>
                </a:solidFill>
                <a:latin typeface="Arial" charset="0"/>
              </a:rPr>
              <a:t>MT</a:t>
            </a:r>
            <a:r>
              <a:rPr lang="ru-RU" sz="2800" b="1" dirty="0" smtClean="0">
                <a:solidFill>
                  <a:srgbClr val="1452B8"/>
                </a:solidFill>
                <a:latin typeface="Arial" charset="0"/>
              </a:rPr>
              <a:t>8092Х</a:t>
            </a:r>
            <a:r>
              <a:rPr lang="en-US" sz="2800" b="1" dirty="0" smtClean="0">
                <a:solidFill>
                  <a:srgbClr val="1452B8"/>
                </a:solidFill>
                <a:latin typeface="Arial" charset="0"/>
              </a:rPr>
              <a:t>E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 двумя гигабитными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Ethernet-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портами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!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71600" y="188640"/>
            <a:ext cx="5329238" cy="54868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МТ6000/МТ8000</a:t>
            </a:r>
          </a:p>
        </p:txBody>
      </p:sp>
      <p:pic>
        <p:nvPicPr>
          <p:cNvPr id="19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Вебинар Вайнтек\MT8073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944724"/>
            <a:ext cx="1404156" cy="1435308"/>
          </a:xfrm>
          <a:prstGeom prst="rect">
            <a:avLst/>
          </a:prstGeom>
          <a:noFill/>
        </p:spPr>
      </p:pic>
      <p:graphicFrame>
        <p:nvGraphicFramePr>
          <p:cNvPr id="10" name="Group 764"/>
          <p:cNvGraphicFramePr>
            <a:graphicFrameLocks noGrp="1"/>
          </p:cNvGraphicFramePr>
          <p:nvPr/>
        </p:nvGraphicFramePr>
        <p:xfrm>
          <a:off x="683568" y="2420888"/>
          <a:ext cx="7452507" cy="4134823"/>
        </p:xfrm>
        <a:graphic>
          <a:graphicData uri="http://schemas.openxmlformats.org/drawingml/2006/table">
            <a:tbl>
              <a:tblPr/>
              <a:tblGrid>
                <a:gridCol w="2232248"/>
                <a:gridCol w="2448271"/>
                <a:gridCol w="2771988"/>
              </a:tblGrid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090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XE</a:t>
                      </a:r>
                      <a:endParaRPr lang="ru-RU" sz="1200" dirty="0"/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MT8</a:t>
                      </a: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092</a:t>
                      </a: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XE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50000"/>
                        <a:lumOff val="50000"/>
                      </a:schemeClr>
                    </a:solidFill>
                  </a:tcPr>
                </a:tc>
              </a:tr>
              <a:tr h="23478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Дисплей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Размер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9.7” LCD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9.7” LCD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10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Разрешение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1024 x 768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1024 x 768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Яркость, кд/м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Контрастность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500:1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500:1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подсветки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LED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78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Системные характеристики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9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Процессор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32 бит </a:t>
                      </a: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RISC Cortex-A8,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1ГГц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Flash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-память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512 Мб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512 Мб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DRAM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 Мб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 Мб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Порты ввода/вывода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хост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x USB 2.0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x USB 2.0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клиент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10/100 Base-T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10/100 Base-T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x10/100/</a:t>
                      </a:r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1000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Base-T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7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RS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порты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COM1: RS- 232; COM2: RS-485 2w/4w, COM3: RS- 232/RS-485 2w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 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COM1: RS- 232; COM2: RS-485 2w/4w, COM3: RS- 232/RS-485 2w</a:t>
                      </a: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;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 </a:t>
                      </a:r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CAN Bus 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15616" y="188640"/>
            <a:ext cx="5329238" cy="548680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</a:rPr>
              <a:t>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</a:rPr>
              <a:t>МТ6000/МТ8000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07604" y="944724"/>
            <a:ext cx="702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Сводная таблица панелей экономичной серии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iP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1971414"/>
          <a:ext cx="8712968" cy="4671796"/>
        </p:xfrm>
        <a:graphic>
          <a:graphicData uri="http://schemas.openxmlformats.org/drawingml/2006/table">
            <a:tbl>
              <a:tblPr/>
              <a:tblGrid>
                <a:gridCol w="1371221"/>
                <a:gridCol w="971282"/>
                <a:gridCol w="971282"/>
                <a:gridCol w="920493"/>
                <a:gridCol w="879234"/>
                <a:gridCol w="1835260"/>
                <a:gridCol w="1764196"/>
              </a:tblGrid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Модель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6051</a:t>
                      </a:r>
                      <a:r>
                        <a:rPr lang="en-US" sz="12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i</a:t>
                      </a: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P 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2625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MT8051iP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2625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MT6071iP 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2625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MT8071iP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2625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MT6103iP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2625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MT8102iP</a:t>
                      </a:r>
                      <a:endParaRPr lang="ru-RU" sz="1200" dirty="0">
                        <a:solidFill>
                          <a:schemeClr val="bg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2625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2B8"/>
                    </a:solidFill>
                  </a:tcPr>
                </a:tc>
              </a:tr>
              <a:tr h="225697"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Дисплей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Размер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4.3” TFT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4.3” TFT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7” TFT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7” TFT 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10.1” TFT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10.1” TFT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Разрешение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480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272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480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х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272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800 x 480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800 x 480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1024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600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1024 </a:t>
                      </a:r>
                      <a:r>
                        <a:rPr lang="ru-RU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600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Палитра цветов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16.7М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16.7М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16М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16М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16.2M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16.7М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Яркость, кд/м</a:t>
                      </a:r>
                      <a:r>
                        <a:rPr lang="ru-RU" sz="1200" baseline="300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00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350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Тип подсветки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LED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97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Системные характеристики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Процессор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32 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бит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RISC Cortex-A8, 600 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МГц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ARM RISC</a:t>
                      </a:r>
                      <a:r>
                        <a:rPr lang="en-US" sz="12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, 528 </a:t>
                      </a:r>
                      <a:r>
                        <a:rPr lang="ru-RU" sz="1200" baseline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Мгц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Flash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-память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DRAM </a:t>
                      </a:r>
                      <a:endParaRPr lang="ru-RU" sz="12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128 Мб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97"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Порты ввода/вывода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225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хост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</a:t>
                      </a:r>
                      <a:r>
                        <a:rPr lang="ru-RU" sz="120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</a:t>
                      </a: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клиент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Micro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USB)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x 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(Micro USB)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USB 2.0 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x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1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(</a:t>
                      </a:r>
                      <a:r>
                        <a:rPr lang="ru-RU" sz="1200" dirty="0" err="1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Micro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USB)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10/100 Base-T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36000" marR="18000" marT="18000" marB="18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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/>
                        </a:rPr>
                        <a:t>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74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порты</a:t>
                      </a:r>
                    </a:p>
                  </a:txBody>
                  <a:tcPr marL="25701" marR="12625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COM1: RS-232/RS-485 2W/4W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COM3: RS-485 2W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COM1: RS-232,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COM2: RS-485 2W/4W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COM1: RS-232 4W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COM2: RS-485 2W/4W, 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COM3: RS-232 </a:t>
                      </a: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W/ </a:t>
                      </a:r>
                      <a:r>
                        <a:rPr lang="en-US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RS-485 </a:t>
                      </a:r>
                      <a:r>
                        <a:rPr lang="en-US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2W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8036" marR="18036" marT="12625" marB="12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598" y="1409176"/>
            <a:ext cx="662472" cy="54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8102" y="1376772"/>
            <a:ext cx="64334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9100" y="1408661"/>
            <a:ext cx="633672" cy="5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1208" y="1408661"/>
            <a:ext cx="633672" cy="54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1412776"/>
            <a:ext cx="655881" cy="498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1340768"/>
            <a:ext cx="686258" cy="61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2123728" y="3392996"/>
            <a:ext cx="5184576" cy="1620180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40252" y="4905164"/>
            <a:ext cx="1961905" cy="1609524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358775" y="1628800"/>
            <a:ext cx="8533705" cy="1584176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0" name="Группа 39"/>
          <p:cNvGrpSpPr/>
          <p:nvPr/>
        </p:nvGrpSpPr>
        <p:grpSpPr>
          <a:xfrm>
            <a:off x="1583668" y="1520788"/>
            <a:ext cx="2952328" cy="1633515"/>
            <a:chOff x="3347864" y="1520788"/>
            <a:chExt cx="2952328" cy="1633515"/>
          </a:xfrm>
        </p:grpSpPr>
        <p:pic>
          <p:nvPicPr>
            <p:cNvPr id="27" name="Рисунок 26" descr="MT8070iER_000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7864" y="1808820"/>
              <a:ext cx="1473053" cy="884301"/>
            </a:xfrm>
            <a:prstGeom prst="rect">
              <a:avLst/>
            </a:prstGeom>
          </p:spPr>
        </p:pic>
        <p:pic>
          <p:nvPicPr>
            <p:cNvPr id="14" name="Рисунок 13" descr="Pics-allHMI-i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9912" y="1520788"/>
              <a:ext cx="2520280" cy="1633515"/>
            </a:xfrm>
            <a:prstGeom prst="rect">
              <a:avLst/>
            </a:prstGeom>
          </p:spPr>
        </p:pic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71600" y="296652"/>
            <a:ext cx="5329238" cy="5762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Обзор продукции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11560" y="1016732"/>
            <a:ext cx="82445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Сенсорные операторские панели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c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широкими возможностями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pic>
        <p:nvPicPr>
          <p:cNvPr id="13" name="Рисунок 12" descr="Pics-allHMI-eM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5916" y="3429000"/>
            <a:ext cx="2732461" cy="1567805"/>
          </a:xfrm>
          <a:prstGeom prst="rect">
            <a:avLst/>
          </a:prstGeom>
        </p:spPr>
      </p:pic>
      <p:pic>
        <p:nvPicPr>
          <p:cNvPr id="15" name="Рисунок 14" descr="Pics-allHMI-X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08104" y="1664804"/>
            <a:ext cx="2411760" cy="1489616"/>
          </a:xfrm>
          <a:prstGeom prst="rect">
            <a:avLst/>
          </a:prstGeom>
        </p:spPr>
      </p:pic>
      <p:pic>
        <p:nvPicPr>
          <p:cNvPr id="16" name="Рисунок 15" descr="Pics-allHMI-mTV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9572" y="4581128"/>
            <a:ext cx="1590675" cy="200025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004048" y="5481228"/>
            <a:ext cx="1817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buClr>
                <a:srgbClr val="1452B8"/>
              </a:buClr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Архитектура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  <a:r>
              <a:rPr lang="ru-RU" sz="2000" b="1" dirty="0" err="1" smtClean="0">
                <a:solidFill>
                  <a:srgbClr val="1452B8"/>
                </a:solidFill>
                <a:latin typeface="Arial" charset="0"/>
              </a:rPr>
              <a:t>CloudHMI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83768" y="548122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1452B8"/>
              </a:buClr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Машинный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TV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интерфейс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mTV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843808" y="1448780"/>
            <a:ext cx="3131753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Семейство МТ6000/МТ8000</a:t>
            </a:r>
            <a:endParaRPr lang="ru-RU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264188" y="2852936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</a:rPr>
              <a:t>Серия </a:t>
            </a:r>
            <a:r>
              <a:rPr lang="en-US" sz="1600" b="1" dirty="0" smtClean="0">
                <a:solidFill>
                  <a:srgbClr val="0070C0"/>
                </a:solidFill>
                <a:latin typeface="Arial" charset="0"/>
              </a:rPr>
              <a:t>XE</a:t>
            </a:r>
            <a:endParaRPr lang="ru-RU" sz="16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159732" y="2888940"/>
            <a:ext cx="15841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</a:rPr>
              <a:t>Серия </a:t>
            </a:r>
            <a:r>
              <a:rPr lang="en-US" sz="1600" b="1" dirty="0" err="1" smtClean="0">
                <a:solidFill>
                  <a:srgbClr val="0070C0"/>
                </a:solidFill>
                <a:latin typeface="Arial" charset="0"/>
              </a:rPr>
              <a:t>iE</a:t>
            </a:r>
            <a:endParaRPr lang="ru-RU" sz="16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auto">
          <a:xfrm>
            <a:off x="3491880" y="3248980"/>
            <a:ext cx="223224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Семейство </a:t>
            </a:r>
            <a:r>
              <a:rPr lang="en-US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e</a:t>
            </a:r>
            <a:r>
              <a:rPr lang="ru-RU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МТ</a:t>
            </a:r>
            <a:r>
              <a:rPr lang="en-US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30</a:t>
            </a:r>
            <a:r>
              <a:rPr lang="ru-RU" sz="16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00</a:t>
            </a:r>
            <a:endParaRPr lang="ru-RU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195736" y="4545124"/>
            <a:ext cx="1512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0070C0"/>
                </a:solidFill>
                <a:latin typeface="Arial" charset="0"/>
              </a:rPr>
              <a:t>Серия </a:t>
            </a:r>
            <a:r>
              <a:rPr lang="en-US" sz="1600" b="1" dirty="0" err="1" smtClean="0">
                <a:solidFill>
                  <a:srgbClr val="0070C0"/>
                </a:solidFill>
                <a:latin typeface="Arial" charset="0"/>
              </a:rPr>
              <a:t>eMT</a:t>
            </a:r>
            <a:endParaRPr lang="ru-RU" sz="1600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39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8" grpId="0" animBg="1"/>
      <p:bldP spid="12" grpId="0"/>
      <p:bldP spid="20" grpId="0"/>
      <p:bldP spid="22" grpId="0"/>
      <p:bldP spid="26" grpId="0" animBg="1"/>
      <p:bldP spid="30" grpId="0"/>
      <p:bldP spid="31" grpId="0"/>
      <p:bldP spid="38" grpId="0" animBg="1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8" name="Text Box 182"/>
          <p:cNvSpPr txBox="1">
            <a:spLocks noChangeArrowheads="1"/>
          </p:cNvSpPr>
          <p:nvPr/>
        </p:nvSpPr>
        <p:spPr bwMode="auto">
          <a:xfrm>
            <a:off x="4283968" y="1880828"/>
            <a:ext cx="4860032" cy="218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</a:rPr>
              <a:t>Мощный </a:t>
            </a:r>
            <a:r>
              <a:rPr lang="ru-RU" sz="1800" dirty="0" smtClean="0">
                <a:latin typeface="Arial" charset="0"/>
              </a:rPr>
              <a:t>процессор </a:t>
            </a:r>
            <a:r>
              <a:rPr lang="ru-RU" sz="1800" dirty="0" err="1" smtClean="0">
                <a:latin typeface="Arial" charset="0"/>
              </a:rPr>
              <a:t>Cortex</a:t>
            </a:r>
            <a:r>
              <a:rPr lang="ru-RU" sz="1800" dirty="0" smtClean="0">
                <a:latin typeface="Arial" charset="0"/>
              </a:rPr>
              <a:t> A8 800 МГц </a:t>
            </a:r>
            <a:endParaRPr lang="ru-RU" sz="1800" dirty="0">
              <a:latin typeface="Arial" charset="0"/>
            </a:endParaRPr>
          </a:p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Разнообразные </a:t>
            </a:r>
            <a:r>
              <a:rPr lang="ru-RU" sz="1800" dirty="0">
                <a:latin typeface="Arial" charset="0"/>
              </a:rPr>
              <a:t>интерфейсы ввода</a:t>
            </a:r>
            <a:r>
              <a:rPr lang="ru-RU" sz="1800" dirty="0" smtClean="0">
                <a:latin typeface="Arial" charset="0"/>
              </a:rPr>
              <a:t>/ вывода</a:t>
            </a:r>
            <a:r>
              <a:rPr lang="ru-RU" sz="1800" dirty="0">
                <a:latin typeface="Arial" charset="0"/>
              </a:rPr>
              <a:t>: последовательные порты, USB, слот для SD карт, </a:t>
            </a:r>
            <a:r>
              <a:rPr lang="ru-RU" sz="1800" dirty="0" err="1">
                <a:latin typeface="Arial" charset="0"/>
              </a:rPr>
              <a:t>Ethernet</a:t>
            </a:r>
            <a:r>
              <a:rPr lang="ru-RU" sz="1800" dirty="0">
                <a:latin typeface="Arial" charset="0"/>
              </a:rPr>
              <a:t>, CAN </a:t>
            </a:r>
            <a:r>
              <a:rPr lang="ru-RU" sz="1800" dirty="0" err="1">
                <a:latin typeface="Arial" charset="0"/>
              </a:rPr>
              <a:t>bus</a:t>
            </a:r>
            <a:r>
              <a:rPr lang="ru-RU" sz="1800" dirty="0">
                <a:latin typeface="Arial" charset="0"/>
              </a:rPr>
              <a:t>, </a:t>
            </a:r>
            <a:r>
              <a:rPr lang="ru-RU" sz="1800" dirty="0" smtClean="0">
                <a:latin typeface="Arial" charset="0"/>
              </a:rPr>
              <a:t>видео вход</a:t>
            </a:r>
          </a:p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Поддерживают протоколы </a:t>
            </a:r>
            <a:r>
              <a:rPr lang="ru-RU" sz="1800" dirty="0" err="1" smtClean="0">
                <a:latin typeface="Arial" charset="0"/>
              </a:rPr>
              <a:t>CANopen</a:t>
            </a:r>
            <a:r>
              <a:rPr lang="ru-RU" sz="1800" dirty="0" smtClean="0">
                <a:latin typeface="Arial" charset="0"/>
              </a:rPr>
              <a:t>, </a:t>
            </a:r>
            <a:r>
              <a:rPr lang="ru-RU" sz="1800" dirty="0" err="1" smtClean="0">
                <a:latin typeface="Arial" charset="0"/>
              </a:rPr>
              <a:t>BacNET</a:t>
            </a:r>
            <a:r>
              <a:rPr lang="ru-RU" sz="1800" dirty="0" smtClean="0">
                <a:latin typeface="Arial" charset="0"/>
              </a:rPr>
              <a:t>/IP и MPI/PPI соединения с множеством устройств</a:t>
            </a:r>
            <a:endParaRPr lang="ru-RU" sz="1800" dirty="0">
              <a:latin typeface="Arial" charset="0"/>
            </a:endParaRPr>
          </a:p>
        </p:txBody>
      </p:sp>
      <p:pic>
        <p:nvPicPr>
          <p:cNvPr id="19" name="Рисунок 18" descr="Pics-allHMI-eM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64804"/>
            <a:ext cx="4141490" cy="2376264"/>
          </a:xfrm>
          <a:prstGeom prst="rect">
            <a:avLst/>
          </a:prstGeom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007604" y="1016733"/>
            <a:ext cx="77768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Серия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eMT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-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высокопроизводительный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HMI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с поддержкой широкого спектра протоколов коммуникации</a:t>
            </a:r>
          </a:p>
        </p:txBody>
      </p:sp>
      <p:sp>
        <p:nvSpPr>
          <p:cNvPr id="24" name="Text Box 182"/>
          <p:cNvSpPr txBox="1">
            <a:spLocks noChangeArrowheads="1"/>
          </p:cNvSpPr>
          <p:nvPr/>
        </p:nvSpPr>
        <p:spPr bwMode="auto">
          <a:xfrm>
            <a:off x="791580" y="4077072"/>
            <a:ext cx="7776480" cy="254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Изолированный вход 24 В постоянного тока</a:t>
            </a:r>
            <a:endParaRPr lang="en-US" sz="1800" dirty="0" smtClean="0">
              <a:latin typeface="Arial" charset="0"/>
            </a:endParaRPr>
          </a:p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Изолированная шина </a:t>
            </a:r>
            <a:r>
              <a:rPr lang="en-US" sz="1800" dirty="0" smtClean="0">
                <a:latin typeface="Arial" charset="0"/>
              </a:rPr>
              <a:t>RS485/CAN </a:t>
            </a:r>
            <a:endParaRPr lang="ru-RU" sz="1800" dirty="0" smtClean="0">
              <a:latin typeface="Arial" charset="0"/>
            </a:endParaRPr>
          </a:p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Поддержка </a:t>
            </a:r>
            <a:r>
              <a:rPr lang="ru-RU" sz="1800" dirty="0">
                <a:latin typeface="Arial" charset="0"/>
              </a:rPr>
              <a:t>широких возможностей конфигурирования и управления по сети с удаленных </a:t>
            </a:r>
            <a:r>
              <a:rPr lang="ru-RU" sz="1800" dirty="0" smtClean="0">
                <a:latin typeface="Arial" charset="0"/>
              </a:rPr>
              <a:t>станций</a:t>
            </a:r>
          </a:p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Степень защиты лицевой панели</a:t>
            </a:r>
            <a:r>
              <a:rPr lang="en-US" sz="1800" dirty="0" smtClean="0">
                <a:latin typeface="Arial" charset="0"/>
              </a:rPr>
              <a:t> IP65/IP66</a:t>
            </a:r>
            <a:endParaRPr lang="ru-RU" sz="1800" dirty="0" smtClean="0">
              <a:latin typeface="Arial" charset="0"/>
            </a:endParaRPr>
          </a:p>
          <a:p>
            <a:pPr marL="273050" indent="-273050"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 </a:t>
            </a:r>
            <a:r>
              <a:rPr lang="ru-RU" sz="1800" dirty="0" err="1">
                <a:latin typeface="Arial" charset="0"/>
              </a:rPr>
              <a:t>EasyBuilder</a:t>
            </a:r>
            <a:r>
              <a:rPr lang="ru-RU" sz="1800" dirty="0">
                <a:latin typeface="Arial" charset="0"/>
              </a:rPr>
              <a:t> </a:t>
            </a:r>
            <a:r>
              <a:rPr lang="ru-RU" sz="1800" dirty="0" err="1">
                <a:latin typeface="Arial" charset="0"/>
              </a:rPr>
              <a:t>Pro</a:t>
            </a:r>
            <a:r>
              <a:rPr lang="ru-RU" sz="1800" dirty="0">
                <a:latin typeface="Arial" charset="0"/>
              </a:rPr>
              <a:t> с улучшенными инструментами управления </a:t>
            </a:r>
            <a:r>
              <a:rPr lang="ru-RU" sz="1800" dirty="0" err="1" smtClean="0">
                <a:latin typeface="Arial" charset="0"/>
              </a:rPr>
              <a:t>аккаунтами</a:t>
            </a:r>
            <a:r>
              <a:rPr lang="en-US" sz="1800" dirty="0" smtClean="0">
                <a:latin typeface="Arial" charset="0"/>
              </a:rPr>
              <a:t>, </a:t>
            </a:r>
            <a:r>
              <a:rPr lang="ru-RU" sz="1800" dirty="0" smtClean="0">
                <a:latin typeface="Arial" charset="0"/>
              </a:rPr>
              <a:t> дружественной </a:t>
            </a:r>
            <a:r>
              <a:rPr lang="ru-RU" sz="1800" dirty="0" err="1" smtClean="0">
                <a:latin typeface="Arial" charset="0"/>
              </a:rPr>
              <a:t>Macro</a:t>
            </a:r>
            <a:r>
              <a:rPr lang="ru-RU" sz="1800" dirty="0" smtClean="0">
                <a:latin typeface="Arial" charset="0"/>
              </a:rPr>
              <a:t> </a:t>
            </a:r>
            <a:r>
              <a:rPr lang="ru-RU" sz="1800" dirty="0" err="1" smtClean="0">
                <a:latin typeface="Arial" charset="0"/>
              </a:rPr>
              <a:t>Library</a:t>
            </a:r>
            <a:r>
              <a:rPr lang="ru-RU" sz="1800" dirty="0" smtClean="0">
                <a:latin typeface="Arial" charset="0"/>
              </a:rPr>
              <a:t>, USB </a:t>
            </a:r>
            <a:r>
              <a:rPr lang="ru-RU" sz="1800" dirty="0" err="1" smtClean="0">
                <a:latin typeface="Arial" charset="0"/>
              </a:rPr>
              <a:t>Security</a:t>
            </a:r>
            <a:r>
              <a:rPr lang="ru-RU" sz="1800" dirty="0" smtClean="0">
                <a:latin typeface="Arial" charset="0"/>
              </a:rPr>
              <a:t> </a:t>
            </a:r>
            <a:r>
              <a:rPr lang="ru-RU" sz="1800" dirty="0" err="1" smtClean="0">
                <a:latin typeface="Arial" charset="0"/>
              </a:rPr>
              <a:t>Key</a:t>
            </a:r>
            <a:r>
              <a:rPr lang="ru-RU" sz="1800" dirty="0" smtClean="0">
                <a:latin typeface="Arial" charset="0"/>
              </a:rPr>
              <a:t>, </a:t>
            </a:r>
            <a:r>
              <a:rPr lang="ru-RU" sz="1800" dirty="0" err="1" smtClean="0">
                <a:latin typeface="Arial" charset="0"/>
              </a:rPr>
              <a:t>EasyWatch</a:t>
            </a:r>
            <a:r>
              <a:rPr lang="ru-RU" sz="1800" dirty="0" smtClean="0">
                <a:latin typeface="Arial" charset="0"/>
              </a:rPr>
              <a:t> для контроля над </a:t>
            </a:r>
            <a:r>
              <a:rPr lang="ru-RU" sz="1800" dirty="0" smtClean="0">
                <a:latin typeface="Arial" charset="0"/>
                <a:cs typeface="Arial" charset="0"/>
              </a:rPr>
              <a:t>адресами ПЛК и HMI, электронной почтой, а также объектами рецептуры, сделанными в формате БД</a:t>
            </a:r>
            <a:endParaRPr lang="ru-RU" sz="1800" dirty="0">
              <a:latin typeface="Arial" charset="0"/>
              <a:cs typeface="Arial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e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3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000</a:t>
            </a:r>
          </a:p>
        </p:txBody>
      </p:sp>
      <p:pic>
        <p:nvPicPr>
          <p:cNvPr id="14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graphicFrame>
        <p:nvGraphicFramePr>
          <p:cNvPr id="14" name="Group 764"/>
          <p:cNvGraphicFramePr>
            <a:graphicFrameLocks noGrp="1"/>
          </p:cNvGraphicFramePr>
          <p:nvPr/>
        </p:nvGraphicFramePr>
        <p:xfrm>
          <a:off x="358775" y="2456892"/>
          <a:ext cx="8601671" cy="3896540"/>
        </p:xfrm>
        <a:graphic>
          <a:graphicData uri="http://schemas.openxmlformats.org/drawingml/2006/table">
            <a:tbl>
              <a:tblPr/>
              <a:tblGrid>
                <a:gridCol w="1727200"/>
                <a:gridCol w="1905544"/>
                <a:gridCol w="1728192"/>
                <a:gridCol w="1728193"/>
                <a:gridCol w="1512542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eMT3070A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eMT3105P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eMT3120A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eMT3150A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</a:tr>
              <a:tr h="2159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Дисплей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Размер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Разрешение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480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 x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x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768</a:t>
                      </a:r>
                      <a:endParaRPr lang="ru-RU" dirty="0"/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1024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x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768</a:t>
                      </a:r>
                      <a:endParaRPr lang="ru-RU" sz="1200" dirty="0"/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Яркость, кд/м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itchFamily="34" charset="0"/>
                          <a:cs typeface="Arial" pitchFamily="34" charset="0"/>
                        </a:rPr>
                        <a:t>350</a:t>
                      </a:r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подсветки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LED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Системные характеристики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Процессор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32-битн.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RISC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00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МГц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32-битный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RISC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00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МГц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Память данных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 Мб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Оперативная память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Порты ввода/вывода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Слот для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SD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карты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SD/SDHC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хост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клиент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10/100 Base-T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порты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COM1 (RS-232/RS-485 2W/4W), COM3 (RS-232/RS-485 2W),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шина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Видео вход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NTSC/PAL RCA x 2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Степень защиты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IP66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IP6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IP66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IP6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Рабочая температура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-20 ~ +50°C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 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~ +50°C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25200" marR="25200" marT="18000" marB="18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7" descr="emt3000_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268413"/>
            <a:ext cx="5618584" cy="110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07604" y="1016733"/>
            <a:ext cx="77768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Сводная таблица панелей серии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eMT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e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3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000</a:t>
            </a:r>
          </a:p>
        </p:txBody>
      </p:sp>
      <p:pic>
        <p:nvPicPr>
          <p:cNvPr id="19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graphicFrame>
        <p:nvGraphicFramePr>
          <p:cNvPr id="14" name="Group 764"/>
          <p:cNvGraphicFramePr>
            <a:graphicFrameLocks noGrp="1"/>
          </p:cNvGraphicFramePr>
          <p:nvPr/>
        </p:nvGraphicFramePr>
        <p:xfrm>
          <a:off x="611560" y="2744924"/>
          <a:ext cx="7561597" cy="3692060"/>
        </p:xfrm>
        <a:graphic>
          <a:graphicData uri="http://schemas.openxmlformats.org/drawingml/2006/table">
            <a:tbl>
              <a:tblPr/>
              <a:tblGrid>
                <a:gridCol w="1727200"/>
                <a:gridCol w="2954077"/>
                <a:gridCol w="288032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Модель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eMT3070A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eMT3070B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452B8"/>
                    </a:solidFill>
                  </a:tcPr>
                </a:tc>
              </a:tr>
              <a:tr h="2159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Дисплей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Размер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'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Разрешение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480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800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х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480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Яркость, кд/м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500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Тип подсветки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LED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Системные характеристики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Процессор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32-бит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RISC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00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МГц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32 бит </a:t>
                      </a:r>
                      <a:r>
                        <a:rPr lang="en-US" sz="1200" b="0" i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RISC </a:t>
                      </a:r>
                      <a:r>
                        <a:rPr lang="en-US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</a:t>
                      </a:r>
                      <a:r>
                        <a:rPr lang="ru-RU" sz="1200" b="1" i="0" kern="120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ГГц 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Память данных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 Мб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Оперативная память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256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Мб</a:t>
                      </a: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Порты ввода/вывода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Слот для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SD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карты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SD/SDHC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9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хост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USB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клиент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x USB 2.0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(Micro USB)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Ethernet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10/100 Base-T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порты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COM1 (RS-232/RS-485 2W/4W), COM3 (RS-232/RS-485 2W),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шина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CAN 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Степень защиты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IP66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Рабочая температура</a:t>
                      </a:r>
                    </a:p>
                  </a:txBody>
                  <a:tcPr marL="3600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1" kern="1200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-20 ~ +50°C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10800" marB="10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35596" y="1556792"/>
            <a:ext cx="49325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1452B8"/>
                </a:solidFill>
                <a:latin typeface="Arial" charset="0"/>
              </a:rPr>
              <a:t>Новая панель </a:t>
            </a:r>
            <a:r>
              <a:rPr lang="en-US" sz="2800" b="1" dirty="0" smtClean="0">
                <a:solidFill>
                  <a:srgbClr val="1452B8"/>
                </a:solidFill>
                <a:latin typeface="Arial" charset="0"/>
              </a:rPr>
              <a:t>eMT3070B!</a:t>
            </a:r>
            <a:endParaRPr lang="ru-RU" sz="28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5596" y="296652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Семейство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 e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МТ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3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000</a:t>
            </a:r>
          </a:p>
        </p:txBody>
      </p:sp>
      <p:pic>
        <p:nvPicPr>
          <p:cNvPr id="19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eMT307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160748"/>
            <a:ext cx="1512168" cy="1428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971600" y="188640"/>
            <a:ext cx="6480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Машинный 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TV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интерфейс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8775" y="4401108"/>
            <a:ext cx="42844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 charset="0"/>
              </a:rPr>
              <a:t>Машинный TV интерфейс </a:t>
            </a:r>
            <a:r>
              <a:rPr lang="ru-RU" sz="1800" dirty="0" err="1" smtClean="0">
                <a:latin typeface="Arial" charset="0"/>
              </a:rPr>
              <a:t>mTV</a:t>
            </a:r>
            <a:r>
              <a:rPr lang="ru-RU" sz="1800" dirty="0" smtClean="0">
                <a:latin typeface="Arial" charset="0"/>
              </a:rPr>
              <a:t> - принципиально новое решение в области </a:t>
            </a:r>
            <a:r>
              <a:rPr lang="en-US" sz="1800" dirty="0" smtClean="0">
                <a:latin typeface="Arial" charset="0"/>
              </a:rPr>
              <a:t>HMI</a:t>
            </a:r>
            <a:r>
              <a:rPr lang="ru-RU" sz="1800" dirty="0" smtClean="0">
                <a:latin typeface="Arial" charset="0"/>
              </a:rPr>
              <a:t>, позволяющее отображать рабочий проект на сколь угодно больших мониторах или телевизионных экранах с HDMI интерфейсом.</a:t>
            </a:r>
            <a:endParaRPr lang="ru-RU" sz="1800" dirty="0" err="1" smtClean="0">
              <a:latin typeface="Arial" charset="0"/>
            </a:endParaRPr>
          </a:p>
        </p:txBody>
      </p:sp>
      <p:pic>
        <p:nvPicPr>
          <p:cNvPr id="35" name="Рисунок 34" descr="mTV_logo копи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188640"/>
            <a:ext cx="1871700" cy="713029"/>
          </a:xfrm>
          <a:prstGeom prst="rect">
            <a:avLst/>
          </a:prstGeom>
        </p:spPr>
      </p:pic>
      <p:pic>
        <p:nvPicPr>
          <p:cNvPr id="36" name="Рисунок 35" descr="mV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96752"/>
            <a:ext cx="7605760" cy="3378272"/>
          </a:xfrm>
          <a:prstGeom prst="rect">
            <a:avLst/>
          </a:prstGeom>
        </p:spPr>
      </p:pic>
      <p:grpSp>
        <p:nvGrpSpPr>
          <p:cNvPr id="39" name="Группа 38"/>
          <p:cNvGrpSpPr/>
          <p:nvPr/>
        </p:nvGrpSpPr>
        <p:grpSpPr>
          <a:xfrm>
            <a:off x="4572000" y="4329100"/>
            <a:ext cx="4284476" cy="2088232"/>
            <a:chOff x="4859524" y="4041068"/>
            <a:chExt cx="4284476" cy="2088232"/>
          </a:xfrm>
        </p:grpSpPr>
        <p:sp>
          <p:nvSpPr>
            <p:cNvPr id="37" name="橢圓 27"/>
            <p:cNvSpPr/>
            <p:nvPr/>
          </p:nvSpPr>
          <p:spPr>
            <a:xfrm>
              <a:off x="4859524" y="4041068"/>
              <a:ext cx="4284476" cy="2088232"/>
            </a:xfrm>
            <a:prstGeom prst="flowChartProcess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95528" y="4113076"/>
              <a:ext cx="4140460" cy="1977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73050" lvl="1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smtClean="0">
                  <a:latin typeface="Arial" charset="0"/>
                </a:rPr>
                <a:t>Выход HD 720p высокого разрешения</a:t>
              </a:r>
              <a:r>
                <a:rPr lang="en-US" altLang="zh-TW" sz="1400" dirty="0" smtClean="0">
                  <a:latin typeface="Arial" charset="0"/>
                </a:rPr>
                <a:t> HDMI</a:t>
              </a:r>
            </a:p>
            <a:p>
              <a:pPr marL="273050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smtClean="0">
                  <a:latin typeface="Arial" charset="0"/>
                </a:rPr>
                <a:t>Один </a:t>
              </a:r>
              <a:r>
                <a:rPr lang="en-US" altLang="zh-TW" sz="1400" dirty="0" smtClean="0">
                  <a:latin typeface="Arial" charset="0"/>
                </a:rPr>
                <a:t>Gigabit Ethernet </a:t>
              </a:r>
              <a:r>
                <a:rPr lang="ru-RU" altLang="zh-TW" sz="1400" dirty="0" smtClean="0">
                  <a:latin typeface="Arial" charset="0"/>
                </a:rPr>
                <a:t>порт</a:t>
              </a:r>
            </a:p>
            <a:p>
              <a:pPr marL="273050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smtClean="0">
                  <a:latin typeface="Arial" charset="0"/>
                </a:rPr>
                <a:t>Встроенная </a:t>
              </a:r>
              <a:r>
                <a:rPr lang="en-US" altLang="zh-TW" sz="1400" dirty="0" smtClean="0">
                  <a:latin typeface="Arial" charset="0"/>
                </a:rPr>
                <a:t>Flash </a:t>
              </a:r>
              <a:r>
                <a:rPr lang="ru-RU" altLang="zh-TW" sz="1400" dirty="0" smtClean="0">
                  <a:latin typeface="Arial" charset="0"/>
                </a:rPr>
                <a:t>память 256</a:t>
              </a:r>
              <a:r>
                <a:rPr lang="en-US" altLang="zh-TW" sz="1400" dirty="0" smtClean="0">
                  <a:latin typeface="Arial" charset="0"/>
                </a:rPr>
                <a:t>M</a:t>
              </a:r>
              <a:r>
                <a:rPr lang="ru-RU" altLang="zh-TW" sz="1400" dirty="0" smtClean="0">
                  <a:latin typeface="Arial" charset="0"/>
                </a:rPr>
                <a:t>б</a:t>
              </a:r>
            </a:p>
            <a:p>
              <a:pPr marL="273050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smtClean="0">
                  <a:latin typeface="Arial" charset="0"/>
                </a:rPr>
                <a:t>Слот SD </a:t>
              </a:r>
              <a:r>
                <a:rPr lang="ru-RU" altLang="zh-TW" sz="1400" dirty="0" err="1" smtClean="0">
                  <a:latin typeface="Arial" charset="0"/>
                </a:rPr>
                <a:t>Card</a:t>
              </a:r>
              <a:r>
                <a:rPr lang="ru-RU" altLang="zh-TW" sz="1400" dirty="0" smtClean="0">
                  <a:latin typeface="Arial" charset="0"/>
                </a:rPr>
                <a:t> для расширения памяти</a:t>
              </a:r>
            </a:p>
            <a:p>
              <a:pPr marL="273050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smtClean="0">
                  <a:latin typeface="Arial" charset="0"/>
                </a:rPr>
                <a:t>Один порт </a:t>
              </a:r>
              <a:r>
                <a:rPr lang="en-US" altLang="zh-TW" sz="1400" dirty="0" smtClean="0">
                  <a:latin typeface="Arial" charset="0"/>
                </a:rPr>
                <a:t>USB </a:t>
              </a:r>
              <a:r>
                <a:rPr lang="ru-RU" altLang="zh-TW" sz="1400" dirty="0" smtClean="0">
                  <a:latin typeface="Arial" charset="0"/>
                </a:rPr>
                <a:t>Хост</a:t>
              </a:r>
            </a:p>
            <a:p>
              <a:pPr marL="273050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smtClean="0">
                  <a:latin typeface="Arial" charset="0"/>
                </a:rPr>
                <a:t>Поддержка </a:t>
              </a:r>
              <a:r>
                <a:rPr lang="en-US" altLang="zh-TW" sz="1400" dirty="0" smtClean="0">
                  <a:latin typeface="Arial" charset="0"/>
                </a:rPr>
                <a:t>MPI 187.5K</a:t>
              </a:r>
            </a:p>
            <a:p>
              <a:pPr marL="273050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smtClean="0">
                  <a:latin typeface="Arial" charset="0"/>
                </a:rPr>
                <a:t>Внутренняя изоляция питания</a:t>
              </a:r>
            </a:p>
            <a:p>
              <a:pPr marL="273050" indent="-273050">
                <a:lnSpc>
                  <a:spcPts val="14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1452B8"/>
                </a:buClr>
                <a:buFont typeface="Arial" charset="0"/>
                <a:buChar char="●"/>
                <a:defRPr/>
              </a:pPr>
              <a:r>
                <a:rPr lang="ru-RU" altLang="zh-TW" sz="1400" dirty="0" err="1" smtClean="0">
                  <a:latin typeface="Arial" charset="0"/>
                </a:rPr>
                <a:t>Безвентиляторный</a:t>
              </a:r>
              <a:r>
                <a:rPr lang="ru-RU" altLang="zh-TW" sz="1400" dirty="0" smtClean="0">
                  <a:latin typeface="Arial" charset="0"/>
                </a:rPr>
                <a:t> компактный дизайн</a:t>
              </a:r>
              <a:r>
                <a:rPr lang="en-US" altLang="zh-TW" sz="1400" dirty="0" smtClean="0">
                  <a:latin typeface="Arial" charset="0"/>
                </a:rPr>
                <a:t> </a:t>
              </a:r>
              <a:r>
                <a:rPr lang="ru-RU" altLang="zh-TW" sz="1400" dirty="0" smtClean="0">
                  <a:latin typeface="Arial" charset="0"/>
                </a:rPr>
                <a:t>с монтажом на </a:t>
              </a:r>
              <a:r>
                <a:rPr lang="en-US" altLang="zh-TW" sz="1400" dirty="0" smtClean="0">
                  <a:latin typeface="Arial" charset="0"/>
                </a:rPr>
                <a:t>DIN-</a:t>
              </a:r>
              <a:r>
                <a:rPr lang="ru-RU" altLang="zh-TW" sz="1400" dirty="0" smtClean="0">
                  <a:latin typeface="Arial" charset="0"/>
                </a:rPr>
                <a:t>рейку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23"/>
          <p:cNvGrpSpPr/>
          <p:nvPr/>
        </p:nvGrpSpPr>
        <p:grpSpPr>
          <a:xfrm>
            <a:off x="1331640" y="1556792"/>
            <a:ext cx="7416824" cy="2138915"/>
            <a:chOff x="1331640" y="1556792"/>
            <a:chExt cx="7416824" cy="2138915"/>
          </a:xfrm>
        </p:grpSpPr>
        <p:pic>
          <p:nvPicPr>
            <p:cNvPr id="15" name="Рисунок 14" descr="mTV-100_Traditional Architectur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1640" y="1556792"/>
              <a:ext cx="6520722" cy="213891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012160" y="1988840"/>
              <a:ext cx="27363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1452B8"/>
                  </a:solidFill>
                  <a:latin typeface="Arial" charset="0"/>
                </a:rPr>
                <a:t>HMI </a:t>
              </a:r>
              <a:r>
                <a:rPr lang="ru-RU" sz="1200" dirty="0" smtClean="0">
                  <a:latin typeface="Arial" charset="0"/>
                </a:rPr>
                <a:t>Большой сенсорный экран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83968" y="3290500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1452B8"/>
                  </a:solidFill>
                  <a:latin typeface="Arial" pitchFamily="34" charset="0"/>
                  <a:cs typeface="Arial" pitchFamily="34" charset="0"/>
                </a:rPr>
                <a:t>Ethernet</a:t>
              </a:r>
              <a:endParaRPr lang="ru-RU" sz="1200" b="1" dirty="0" smtClean="0">
                <a:solidFill>
                  <a:srgbClr val="1452B8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39552" y="3429000"/>
            <a:ext cx="8016198" cy="3264177"/>
            <a:chOff x="539552" y="3429000"/>
            <a:chExt cx="8016198" cy="3264177"/>
          </a:xfrm>
        </p:grpSpPr>
        <p:pic>
          <p:nvPicPr>
            <p:cNvPr id="14" name="Рисунок 13" descr="mTV-100_mTV Architecture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552" y="3573016"/>
              <a:ext cx="8016198" cy="3120161"/>
            </a:xfrm>
            <a:prstGeom prst="rect">
              <a:avLst/>
            </a:prstGeom>
          </p:spPr>
        </p:pic>
        <p:sp>
          <p:nvSpPr>
            <p:cNvPr id="19" name="Блок-схема: ручное управление 18"/>
            <p:cNvSpPr/>
            <p:nvPr/>
          </p:nvSpPr>
          <p:spPr>
            <a:xfrm flipV="1">
              <a:off x="5868144" y="3429000"/>
              <a:ext cx="2232248" cy="648072"/>
            </a:xfrm>
            <a:prstGeom prst="flowChartManualOperation">
              <a:avLst/>
            </a:prstGeom>
            <a:solidFill>
              <a:srgbClr val="CCECFF"/>
            </a:solidFill>
            <a:ln>
              <a:solidFill>
                <a:srgbClr val="CCE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00788" y="5805264"/>
              <a:ext cx="165618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1452B8"/>
                  </a:solidFill>
                  <a:latin typeface="Arial" charset="0"/>
                </a:rPr>
                <a:t>TV</a:t>
              </a:r>
              <a:r>
                <a:rPr lang="en-US" sz="1600" b="1" dirty="0" smtClean="0">
                  <a:latin typeface="Arial" charset="0"/>
                </a:rPr>
                <a:t> </a:t>
              </a:r>
              <a:r>
                <a:rPr lang="ru-RU" sz="1200" dirty="0" smtClean="0">
                  <a:latin typeface="Arial" charset="0"/>
                </a:rPr>
                <a:t>Любой размер</a:t>
              </a:r>
            </a:p>
          </p:txBody>
        </p:sp>
        <p:sp>
          <p:nvSpPr>
            <p:cNvPr id="21" name="Двойная стрелка влево/вправо 20"/>
            <p:cNvSpPr/>
            <p:nvPr/>
          </p:nvSpPr>
          <p:spPr>
            <a:xfrm>
              <a:off x="5868144" y="3861048"/>
              <a:ext cx="2304256" cy="432048"/>
            </a:xfrm>
            <a:prstGeom prst="leftRightArrow">
              <a:avLst/>
            </a:prstGeom>
            <a:solidFill>
              <a:schemeClr val="bg1"/>
            </a:solidFill>
            <a:ln>
              <a:solidFill>
                <a:srgbClr val="1452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12160" y="3933056"/>
              <a:ext cx="2088232" cy="288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 smtClean="0">
                  <a:solidFill>
                    <a:srgbClr val="1452B8"/>
                  </a:solidFill>
                  <a:latin typeface="Arial" pitchFamily="34" charset="0"/>
                  <a:cs typeface="Arial" pitchFamily="34" charset="0"/>
                </a:rPr>
                <a:t>Более широкое видение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92676" y="6309320"/>
              <a:ext cx="2016224" cy="288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Arial" pitchFamily="34" charset="0"/>
                  <a:cs typeface="Arial" pitchFamily="34" charset="0"/>
                </a:rPr>
                <a:t>mTV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200" dirty="0" smtClean="0">
                  <a:latin typeface="Arial" pitchFamily="34" charset="0"/>
                  <a:cs typeface="Arial" pitchFamily="34" charset="0"/>
                </a:rPr>
                <a:t>интерфейс </a:t>
              </a: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HDMI)</a:t>
              </a:r>
              <a:endParaRPr lang="ru-RU" sz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51920" y="6021288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1452B8"/>
                  </a:solidFill>
                  <a:latin typeface="Arial" pitchFamily="34" charset="0"/>
                  <a:cs typeface="Arial" pitchFamily="34" charset="0"/>
                </a:rPr>
                <a:t>Ethernet</a:t>
              </a:r>
              <a:endParaRPr lang="ru-RU" sz="1200" b="1" dirty="0" smtClean="0">
                <a:solidFill>
                  <a:srgbClr val="1452B8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11660" y="1268760"/>
            <a:ext cx="5544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Традиционная архитектура 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HMI 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195736" y="3861048"/>
            <a:ext cx="2664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Архитектура </a:t>
            </a: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mTV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971600" y="188640"/>
            <a:ext cx="6480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Машинный </a:t>
            </a:r>
            <a:r>
              <a:rPr lang="en-US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TV </a:t>
            </a: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интерфейс</a:t>
            </a:r>
          </a:p>
        </p:txBody>
      </p:sp>
      <p:pic>
        <p:nvPicPr>
          <p:cNvPr id="29" name="Рисунок 28" descr="mTV_logo коп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188640"/>
            <a:ext cx="1871700" cy="7130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cMT_ar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636" y="1376772"/>
            <a:ext cx="6585537" cy="35583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51520" y="5049180"/>
            <a:ext cx="4500500" cy="16435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600" dirty="0" smtClean="0">
                <a:latin typeface="Arial" charset="0"/>
              </a:rPr>
              <a:t>Процессорный модуль панели не привязан к дисплею, а является отдельным серверным устройством. При подключении ПЛК оно осуществляет преобразование протоколов, регистрацию данных и событий, выполняет рецептуру, макрокоманды, обслуживает базу данных и т.д.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20072" y="5337212"/>
            <a:ext cx="3744924" cy="9787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600" dirty="0" smtClean="0">
                <a:latin typeface="Arial" charset="0"/>
              </a:rPr>
              <a:t>Функции визуализации берет на себя сетевой компьютер, мобильная панель оператора или планшет на базе </a:t>
            </a:r>
            <a:r>
              <a:rPr lang="ru-RU" sz="1600" dirty="0" err="1" smtClean="0">
                <a:latin typeface="Arial" charset="0"/>
              </a:rPr>
              <a:t>iOS</a:t>
            </a:r>
            <a:r>
              <a:rPr lang="ru-RU" sz="1600" dirty="0" smtClean="0">
                <a:latin typeface="Arial" charset="0"/>
              </a:rPr>
              <a:t> / </a:t>
            </a:r>
            <a:r>
              <a:rPr lang="ru-RU" sz="1600" dirty="0" err="1" smtClean="0">
                <a:latin typeface="Arial" charset="0"/>
              </a:rPr>
              <a:t>Android</a:t>
            </a:r>
            <a:r>
              <a:rPr lang="ru-RU" sz="1600" dirty="0" smtClean="0">
                <a:latin typeface="Arial" charset="0"/>
              </a:rPr>
              <a:t>.</a:t>
            </a: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 bwMode="auto">
          <a:xfrm>
            <a:off x="971600" y="188640"/>
            <a:ext cx="6480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  <p:pic>
        <p:nvPicPr>
          <p:cNvPr id="31" name="Рисунок 30" descr="cM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sp>
        <p:nvSpPr>
          <p:cNvPr id="22" name="TextBox 21"/>
          <p:cNvSpPr txBox="1"/>
          <p:nvPr/>
        </p:nvSpPr>
        <p:spPr>
          <a:xfrm>
            <a:off x="359532" y="1052736"/>
            <a:ext cx="83529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en-US" sz="1800" b="1" dirty="0" err="1" smtClean="0">
                <a:latin typeface="Arial" charset="0"/>
              </a:rPr>
              <a:t>cMT</a:t>
            </a:r>
            <a:r>
              <a:rPr lang="ru-RU" sz="1800" dirty="0" smtClean="0">
                <a:latin typeface="Arial" charset="0"/>
              </a:rPr>
              <a:t> – серия устройств с инновационной архитектурой человеко-машинного интерфейса (HMI) клиент/сервер, использующая «облачную» технологию. </a:t>
            </a:r>
          </a:p>
        </p:txBody>
      </p:sp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971600" y="188640"/>
            <a:ext cx="6480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  <p:pic>
        <p:nvPicPr>
          <p:cNvPr id="25" name="Рисунок 24" descr="cMT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0" y="5949950"/>
            <a:ext cx="8027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200" b="1">
              <a:solidFill>
                <a:srgbClr val="1049BC"/>
              </a:solidFill>
              <a:latin typeface="Arial" charset="0"/>
            </a:endParaRPr>
          </a:p>
          <a:p>
            <a:pPr algn="ctr" eaLnBrk="0" hangingPunct="0"/>
            <a:endParaRPr lang="ru-RU" sz="2200">
              <a:solidFill>
                <a:srgbClr val="1049BC"/>
              </a:solidFill>
              <a:latin typeface="Arial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395536" y="1016732"/>
            <a:ext cx="46452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Архитектура удаленного доступа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7544" y="5661248"/>
            <a:ext cx="8496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 charset="0"/>
              </a:rPr>
              <a:t>С помощью технологии удаленного доступа, операторы могут дистанционно диагностировать рабочее состояние оборудования без непосредственного присутствия на месте.</a:t>
            </a:r>
          </a:p>
        </p:txBody>
      </p:sp>
      <p:pic>
        <p:nvPicPr>
          <p:cNvPr id="16385" name="Picture 1" descr="\\bootes\users\Столярова\Презентация Weintek\Картинки\Clow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060847"/>
            <a:ext cx="6948772" cy="359030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5536" y="1412776"/>
            <a:ext cx="835292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800" dirty="0" smtClean="0">
                <a:latin typeface="Arial" charset="0"/>
              </a:rPr>
              <a:t>Архитектура HMI клиент/сервер – это высокая гибкость и значительное улучшение эффективности работы</a:t>
            </a:r>
          </a:p>
        </p:txBody>
      </p:sp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088740"/>
            <a:ext cx="3547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solidFill>
                  <a:srgbClr val="1452B8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ru-RU" b="1" u="sng" dirty="0" smtClean="0">
                <a:solidFill>
                  <a:srgbClr val="1452B8"/>
                </a:solidFill>
                <a:latin typeface="Arial" pitchFamily="34" charset="0"/>
                <a:cs typeface="Arial" pitchFamily="34" charset="0"/>
              </a:rPr>
              <a:t>ключевых решения:</a:t>
            </a:r>
            <a:endParaRPr lang="ru-RU" b="1" u="sng" dirty="0">
              <a:solidFill>
                <a:srgbClr val="1452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043608" y="152636"/>
            <a:ext cx="6480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67544" y="1844824"/>
            <a:ext cx="8100900" cy="936104"/>
            <a:chOff x="467544" y="2096852"/>
            <a:chExt cx="8100900" cy="936104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503548" y="2096852"/>
              <a:ext cx="795688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1. Возможность быстрого построения </a:t>
              </a:r>
              <a:r>
                <a:rPr lang="ru-RU" sz="1800" dirty="0" err="1" smtClean="0">
                  <a:latin typeface="Arial" pitchFamily="34" charset="0"/>
                  <a:cs typeface="Arial" pitchFamily="34" charset="0"/>
                </a:rPr>
                <a:t>IIoT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 окружения с помощью интеллектуального коммуникационного шлюза с функциями обработки данных HMI (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cMT-G01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)</a:t>
              </a:r>
              <a:endParaRPr lang="ru-RU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67544" y="2096852"/>
              <a:ext cx="8100900" cy="936104"/>
            </a:xfrm>
            <a:prstGeom prst="roundRect">
              <a:avLst/>
            </a:prstGeom>
            <a:noFill/>
            <a:ln>
              <a:solidFill>
                <a:srgbClr val="1452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31540" y="3068960"/>
            <a:ext cx="8280920" cy="1044116"/>
            <a:chOff x="431540" y="3176972"/>
            <a:chExt cx="8280920" cy="104411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31540" y="3284984"/>
              <a:ext cx="82449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2. Возможность управлять технологическим процессом и одновременно контролировать выполнение сторонних приложений, таких как: MS </a:t>
              </a:r>
              <a:r>
                <a:rPr lang="ru-RU" sz="1800" dirty="0" err="1" smtClean="0">
                  <a:latin typeface="Arial" pitchFamily="34" charset="0"/>
                  <a:cs typeface="Arial" pitchFamily="34" charset="0"/>
                </a:rPr>
                <a:t>Office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, PDF </a:t>
              </a:r>
              <a:r>
                <a:rPr lang="ru-RU" sz="1800" dirty="0" err="1" smtClean="0">
                  <a:latin typeface="Arial" pitchFamily="34" charset="0"/>
                  <a:cs typeface="Arial" pitchFamily="34" charset="0"/>
                </a:rPr>
                <a:t>Reader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ru-RU" sz="1800" dirty="0" err="1" smtClean="0">
                  <a:latin typeface="Arial" pitchFamily="34" charset="0"/>
                  <a:cs typeface="Arial" pitchFamily="34" charset="0"/>
                </a:rPr>
                <a:t>медиаплеер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 и др. (</a:t>
              </a:r>
              <a:r>
                <a:rPr lang="en-US" sz="1800" dirty="0" err="1" smtClean="0">
                  <a:latin typeface="Arial" pitchFamily="34" charset="0"/>
                  <a:cs typeface="Arial" pitchFamily="34" charset="0"/>
                </a:rPr>
                <a:t>cMT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-SVR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 и </a:t>
              </a:r>
              <a:r>
                <a:rPr lang="en-US" sz="1800" dirty="0" smtClean="0">
                  <a:latin typeface="Arial" pitchFamily="34" charset="0"/>
                  <a:cs typeface="Arial" pitchFamily="34" charset="0"/>
                </a:rPr>
                <a:t>cMT-iPC10/cMT-iPC15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31540" y="3176972"/>
              <a:ext cx="8280920" cy="1044116"/>
            </a:xfrm>
            <a:prstGeom prst="roundRect">
              <a:avLst/>
            </a:prstGeom>
            <a:noFill/>
            <a:ln>
              <a:solidFill>
                <a:srgbClr val="1452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67544" y="4401108"/>
            <a:ext cx="8676456" cy="828092"/>
            <a:chOff x="467544" y="4401108"/>
            <a:chExt cx="8676456" cy="82809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503040" y="4473116"/>
              <a:ext cx="86409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3. Возможность свободного размещения и гибкой настройки для управления человеко-машинным интерфейсом (</a:t>
              </a:r>
              <a:r>
                <a:rPr lang="ru-RU" sz="1800" dirty="0" err="1" smtClean="0">
                  <a:latin typeface="Arial" pitchFamily="34" charset="0"/>
                  <a:cs typeface="Arial" pitchFamily="34" charset="0"/>
                </a:rPr>
                <a:t>cMT-SVR</a:t>
              </a:r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 и CMT-iV5)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467544" y="4401108"/>
              <a:ext cx="8352928" cy="828092"/>
            </a:xfrm>
            <a:prstGeom prst="roundRect">
              <a:avLst/>
            </a:prstGeom>
            <a:noFill/>
            <a:ln>
              <a:solidFill>
                <a:srgbClr val="1452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31540" y="5517232"/>
            <a:ext cx="8136904" cy="828092"/>
            <a:chOff x="467544" y="5625244"/>
            <a:chExt cx="8136904" cy="82809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67544" y="5697252"/>
              <a:ext cx="76688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800" dirty="0" smtClean="0">
                  <a:latin typeface="Arial" pitchFamily="34" charset="0"/>
                  <a:cs typeface="Arial" pitchFamily="34" charset="0"/>
                </a:rPr>
                <a:t>4. Возможность использовать операторскую панель в качестве сервера человеко-машинного интерфейса (cMT3090 / cMT3151)</a:t>
              </a:r>
              <a:endParaRPr lang="ru-RU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503548" y="5625244"/>
              <a:ext cx="8100900" cy="828092"/>
            </a:xfrm>
            <a:prstGeom prst="roundRect">
              <a:avLst/>
            </a:prstGeom>
            <a:noFill/>
            <a:ln>
              <a:solidFill>
                <a:srgbClr val="1452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088740"/>
            <a:ext cx="1620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cMT-G01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cMT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971600" y="116632"/>
            <a:ext cx="6480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  <p:pic>
        <p:nvPicPr>
          <p:cNvPr id="1027" name="Picture 3" descr="\\bootes\users\Столярова\Презентация Weintek\Картинки\cMT-G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636" y="1556792"/>
            <a:ext cx="1800200" cy="3185510"/>
          </a:xfrm>
          <a:prstGeom prst="rect">
            <a:avLst/>
          </a:prstGeom>
          <a:noFill/>
        </p:spPr>
      </p:pic>
      <p:grpSp>
        <p:nvGrpSpPr>
          <p:cNvPr id="23" name="Группа 22"/>
          <p:cNvGrpSpPr/>
          <p:nvPr/>
        </p:nvGrpSpPr>
        <p:grpSpPr>
          <a:xfrm>
            <a:off x="4211960" y="1160748"/>
            <a:ext cx="4752020" cy="1077218"/>
            <a:chOff x="4211960" y="1160748"/>
            <a:chExt cx="4752020" cy="107721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076056" y="1160748"/>
              <a:ext cx="388792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Мощный процессор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600 МГц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Быстрая загрузка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- 13,8 сек. 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Высокая скорость обработки данных: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100 слов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за 4,9 сек.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8" name="Picture 4" descr="\\bootes\users\Столярова\Презентация Weintek\Картинки\Hi-spe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1960" y="1376772"/>
              <a:ext cx="775118" cy="720080"/>
            </a:xfrm>
            <a:prstGeom prst="rect">
              <a:avLst/>
            </a:prstGeom>
            <a:noFill/>
          </p:spPr>
        </p:pic>
      </p:grpSp>
      <p:grpSp>
        <p:nvGrpSpPr>
          <p:cNvPr id="22" name="Группа 21"/>
          <p:cNvGrpSpPr/>
          <p:nvPr/>
        </p:nvGrpSpPr>
        <p:grpSpPr>
          <a:xfrm>
            <a:off x="215516" y="4941168"/>
            <a:ext cx="4104456" cy="1323439"/>
            <a:chOff x="215516" y="4941168"/>
            <a:chExt cx="4104456" cy="1323439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935596" y="4941168"/>
              <a:ext cx="338437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Протокол связи промышленного стандарта</a:t>
              </a:r>
              <a:endParaRPr lang="en-US" sz="1600" b="1" u="sng" dirty="0" smtClean="0">
                <a:solidFill>
                  <a:srgbClr val="8241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en-US" sz="1600" dirty="0" err="1" smtClean="0">
                  <a:latin typeface="Arial" pitchFamily="34" charset="0"/>
                  <a:cs typeface="Arial" pitchFamily="34" charset="0"/>
                </a:rPr>
                <a:t>Modbus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TCP/IP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– возможность подключить к шлюзу свыше 300 различных устройств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29" name="Picture 5" descr="\\bootes\users\Столярова\Презентация Weintek\Картинки\Modbu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16" y="5121188"/>
              <a:ext cx="692562" cy="720080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4319972" y="4293096"/>
            <a:ext cx="4716524" cy="2062103"/>
            <a:chOff x="4319972" y="4293096"/>
            <a:chExt cx="4716524" cy="206210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5112060" y="4293096"/>
              <a:ext cx="392443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Стандартные протоколы связи </a:t>
              </a:r>
              <a:r>
                <a:rPr lang="en-US" sz="1600" b="1" u="sng" dirty="0" err="1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IIoT</a:t>
              </a:r>
              <a:endParaRPr lang="en-US" sz="1600" b="1" u="sng" dirty="0" smtClean="0">
                <a:solidFill>
                  <a:srgbClr val="8241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OPC UA Клиент/сервер – поддержка широкого спектра различных платформ.</a:t>
              </a:r>
            </a:p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MQTT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– простота обмена сообщениями посредством публикаций/подписки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Безопасная передача данных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0" name="Picture 6" descr="\\bootes\users\Столярова\Презентация Weintek\Картинки\MQTT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5976" y="5409220"/>
              <a:ext cx="701735" cy="724667"/>
            </a:xfrm>
            <a:prstGeom prst="rect">
              <a:avLst/>
            </a:prstGeom>
            <a:noFill/>
          </p:spPr>
        </p:pic>
        <p:pic>
          <p:nvPicPr>
            <p:cNvPr id="1031" name="Picture 7" descr="\\bootes\users\Столярова\Презентация Weintek\Картинки\OPC-U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19972" y="4581128"/>
              <a:ext cx="706320" cy="715493"/>
            </a:xfrm>
            <a:prstGeom prst="rect">
              <a:avLst/>
            </a:prstGeom>
            <a:no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4175956" y="2600908"/>
            <a:ext cx="4644516" cy="1323439"/>
            <a:chOff x="4175956" y="2600908"/>
            <a:chExt cx="4644516" cy="132343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148064" y="2600908"/>
              <a:ext cx="367240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Два порта 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Ethernet </a:t>
              </a:r>
            </a:p>
            <a:p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x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RJ-45)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Высокая скорость передачи данных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Гарантия надежности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ru-RU" sz="16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Две независимые друг от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друга сети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32" name="Picture 8" descr="\\bootes\users\Столярова\Презентация Weintek\Картинки\Ports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75956" y="2780928"/>
              <a:ext cx="865324" cy="85408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524" y="1052736"/>
            <a:ext cx="1548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cMT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-SVR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cMT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pic>
        <p:nvPicPr>
          <p:cNvPr id="2" name="Picture 2" descr="\\bootes\users\Столярова\Презентация Weintek\Картинки\cMT-SV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88" y="1340768"/>
            <a:ext cx="2000771" cy="3532940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/>
        </p:nvGrpSpPr>
        <p:grpSpPr>
          <a:xfrm>
            <a:off x="4680012" y="4833156"/>
            <a:ext cx="4463988" cy="1569660"/>
            <a:chOff x="4680012" y="4833156"/>
            <a:chExt cx="4463988" cy="156966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615608" y="4833156"/>
              <a:ext cx="352839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Беспроводной</a:t>
              </a:r>
              <a:b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адаптер 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3G</a:t>
              </a:r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/4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G </a:t>
              </a:r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ключ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Портативное устройство,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задействующее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USB-порт, для подключения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человеко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-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машинного интерфейса к сети 3G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3" descr="\\bootes\users\Столярова\Презентация Weintek\Картинки\Flash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80012" y="5013176"/>
              <a:ext cx="879496" cy="504102"/>
            </a:xfrm>
            <a:prstGeom prst="rect">
              <a:avLst/>
            </a:prstGeom>
            <a:noFill/>
          </p:spPr>
        </p:pic>
      </p:grpSp>
      <p:grpSp>
        <p:nvGrpSpPr>
          <p:cNvPr id="16" name="Группа 15"/>
          <p:cNvGrpSpPr/>
          <p:nvPr/>
        </p:nvGrpSpPr>
        <p:grpSpPr>
          <a:xfrm>
            <a:off x="323347" y="4977172"/>
            <a:ext cx="4104637" cy="1569660"/>
            <a:chOff x="323347" y="4977172"/>
            <a:chExt cx="4104637" cy="1569660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1079612" y="4977172"/>
              <a:ext cx="33483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Отличная</a:t>
              </a:r>
              <a:r>
                <a:rPr lang="ru-RU" sz="1600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коммуникабельность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Поддержка протокола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Modbus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позволяет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подключать к серверу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cMT-SVR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более чем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300 различных видов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контроллеров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" name="Picture 5" descr="\\bootes\users\Столярова\Презентация Weintek\Картинки\Modbus-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347" y="5010818"/>
              <a:ext cx="707886" cy="686434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3851920" y="1484784"/>
            <a:ext cx="4788024" cy="1077218"/>
            <a:chOff x="3851920" y="1376772"/>
            <a:chExt cx="4788024" cy="1077218"/>
          </a:xfrm>
        </p:grpSpPr>
        <p:pic>
          <p:nvPicPr>
            <p:cNvPr id="5" name="Picture 4" descr="\\bootes\users\Столярова\Презентация Weintek\Картинки\Hi-speed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51920" y="1484784"/>
              <a:ext cx="813875" cy="756084"/>
            </a:xfrm>
            <a:prstGeom prst="rect">
              <a:avLst/>
            </a:prstGeom>
            <a:noFill/>
          </p:spPr>
        </p:pic>
        <p:sp>
          <p:nvSpPr>
            <p:cNvPr id="13" name="Прямоугольник 12"/>
            <p:cNvSpPr/>
            <p:nvPr/>
          </p:nvSpPr>
          <p:spPr>
            <a:xfrm>
              <a:off x="4752020" y="1376772"/>
              <a:ext cx="388792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Мощный процессор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600 МГц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Быстрая загрузка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- 13,8 сек. 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Высокая скорость обработки данных: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100 слов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за 4,9 сек.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815916" y="3032956"/>
            <a:ext cx="4680520" cy="1323439"/>
            <a:chOff x="3815916" y="2780928"/>
            <a:chExt cx="4680520" cy="1323439"/>
          </a:xfrm>
        </p:grpSpPr>
        <p:pic>
          <p:nvPicPr>
            <p:cNvPr id="2054" name="Picture 6" descr="\\bootes\users\Столярова\Презентация Weintek\Картинки\Port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815916" y="2960948"/>
              <a:ext cx="825868" cy="815142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4824028" y="2780928"/>
              <a:ext cx="367240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Два порта 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Ethernet </a:t>
              </a:r>
            </a:p>
            <a:p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x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RJ-45)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Высокая скорость передачи данных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Гарантия надежности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ru-RU" sz="16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Две независимые друг от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друга сети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259632" y="224644"/>
            <a:ext cx="5292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0" descr="pr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564" y="1988840"/>
            <a:ext cx="7632203" cy="463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2" descr="Software-EB8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575"/>
            <a:ext cx="3382963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07604" y="296652"/>
            <a:ext cx="5329238" cy="5762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Обзор продукции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791580" y="1016732"/>
            <a:ext cx="80296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Мощный инструмент </a:t>
            </a:r>
            <a:r>
              <a:rPr lang="ru-RU" sz="2000" b="1" dirty="0">
                <a:solidFill>
                  <a:srgbClr val="1452B8"/>
                </a:solidFill>
                <a:latin typeface="Arial" charset="0"/>
              </a:rPr>
              <a:t>для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создания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полноценных </a:t>
            </a:r>
            <a:r>
              <a:rPr lang="ru-RU" sz="2000" b="1" dirty="0">
                <a:solidFill>
                  <a:srgbClr val="1452B8"/>
                </a:solidFill>
                <a:latin typeface="Arial" charset="0"/>
              </a:rPr>
              <a:t>систем 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визуализации 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pic>
        <p:nvPicPr>
          <p:cNvPr id="10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491880" y="1484784"/>
            <a:ext cx="26282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b="1" dirty="0" err="1" smtClean="0">
                <a:solidFill>
                  <a:srgbClr val="1452B8"/>
                </a:solidFill>
                <a:latin typeface="Arial" charset="0"/>
              </a:rPr>
              <a:t>EasyBuilder</a:t>
            </a:r>
            <a:r>
              <a:rPr lang="en-US" sz="2000" b="1" dirty="0" smtClean="0">
                <a:solidFill>
                  <a:srgbClr val="1452B8"/>
                </a:solidFill>
                <a:latin typeface="Arial" charset="0"/>
              </a:rPr>
              <a:t> Pro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!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08" y="1016732"/>
            <a:ext cx="33839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cMT-iPC10/cMT-iPC15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MT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grpSp>
        <p:nvGrpSpPr>
          <p:cNvPr id="15" name="Группа 14"/>
          <p:cNvGrpSpPr/>
          <p:nvPr/>
        </p:nvGrpSpPr>
        <p:grpSpPr>
          <a:xfrm>
            <a:off x="251520" y="1664804"/>
            <a:ext cx="3432348" cy="3264136"/>
            <a:chOff x="251520" y="1664804"/>
            <a:chExt cx="3432348" cy="3264136"/>
          </a:xfrm>
        </p:grpSpPr>
        <p:pic>
          <p:nvPicPr>
            <p:cNvPr id="3074" name="Picture 2" descr="\\bootes\users\Столярова\Презентация Weintek\Картинки\cMT-iPC1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520" y="1664804"/>
              <a:ext cx="2314628" cy="2379102"/>
            </a:xfrm>
            <a:prstGeom prst="rect">
              <a:avLst/>
            </a:prstGeom>
            <a:noFill/>
          </p:spPr>
        </p:pic>
        <p:pic>
          <p:nvPicPr>
            <p:cNvPr id="3075" name="Picture 3" descr="\\bootes\users\Столярова\Презентация Weintek\Картинки\cMT-iPC1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9632" y="2420888"/>
              <a:ext cx="2424236" cy="2508052"/>
            </a:xfrm>
            <a:prstGeom prst="rect">
              <a:avLst/>
            </a:prstGeom>
            <a:noFill/>
          </p:spPr>
        </p:pic>
      </p:grpSp>
      <p:grpSp>
        <p:nvGrpSpPr>
          <p:cNvPr id="18" name="Группа 17"/>
          <p:cNvGrpSpPr/>
          <p:nvPr/>
        </p:nvGrpSpPr>
        <p:grpSpPr>
          <a:xfrm>
            <a:off x="3959932" y="4437112"/>
            <a:ext cx="5040560" cy="1815882"/>
            <a:chOff x="3959932" y="4437112"/>
            <a:chExt cx="5040560" cy="181588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896036" y="4437112"/>
              <a:ext cx="410445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Большая вычислительная</a:t>
              </a:r>
            </a:p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мощность</a:t>
              </a:r>
            </a:p>
            <a:p>
              <a:r>
                <a:rPr lang="ru-RU" sz="1600" b="1" dirty="0" err="1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Флеш-память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32 ГБ</a:t>
              </a:r>
              <a: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Оперативная память 4 ГБ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Обеспечивают превосходную производительность и мультизадачность 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 различных промышленных средах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6" name="Picture 4" descr="\\bootes\users\Столярова\Презентация Weintek\Картинки\RAM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9932" y="4473116"/>
              <a:ext cx="923936" cy="696032"/>
            </a:xfrm>
            <a:prstGeom prst="rect">
              <a:avLst/>
            </a:prstGeom>
            <a:noFill/>
          </p:spPr>
        </p:pic>
      </p:grpSp>
      <p:grpSp>
        <p:nvGrpSpPr>
          <p:cNvPr id="20" name="Группа 19"/>
          <p:cNvGrpSpPr/>
          <p:nvPr/>
        </p:nvGrpSpPr>
        <p:grpSpPr>
          <a:xfrm>
            <a:off x="107504" y="5409220"/>
            <a:ext cx="4356484" cy="1077218"/>
            <a:chOff x="107504" y="5409220"/>
            <a:chExt cx="4356484" cy="107721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115616" y="5409220"/>
              <a:ext cx="334837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Интерфейс высокоскоростной передачи данных 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USB 3.0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en-US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480 Мбит/с USB 2.0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5 Гбит/с USB 3.0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7" name="Picture 5" descr="\\bootes\users\Столярова\Презентация Weintek\Картинки\USB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7504" y="5481228"/>
              <a:ext cx="1028645" cy="689870"/>
            </a:xfrm>
            <a:prstGeom prst="rect">
              <a:avLst/>
            </a:prstGeom>
            <a:noFill/>
          </p:spPr>
        </p:pic>
      </p:grpSp>
      <p:grpSp>
        <p:nvGrpSpPr>
          <p:cNvPr id="17" name="Группа 16"/>
          <p:cNvGrpSpPr/>
          <p:nvPr/>
        </p:nvGrpSpPr>
        <p:grpSpPr>
          <a:xfrm>
            <a:off x="4247964" y="2888940"/>
            <a:ext cx="4896036" cy="1323439"/>
            <a:chOff x="4247964" y="2888940"/>
            <a:chExt cx="4896036" cy="132343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147556" y="2888940"/>
              <a:ext cx="399644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Дисплей высокого разрешения</a:t>
              </a:r>
              <a: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1024x768 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точек</a:t>
              </a:r>
              <a:b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9.7 дюймов /15 дюймов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Возможность наслаждаться отличным качеством картинки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8" name="Picture 6" descr="\\bootes\users\Столярова\Презентация Weintek\Картинки\Displey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47964" y="2996952"/>
              <a:ext cx="843859" cy="702189"/>
            </a:xfrm>
            <a:prstGeom prst="rect">
              <a:avLst/>
            </a:prstGeom>
            <a:noFill/>
          </p:spPr>
        </p:pic>
      </p:grpSp>
      <p:grpSp>
        <p:nvGrpSpPr>
          <p:cNvPr id="16" name="Группа 15"/>
          <p:cNvGrpSpPr/>
          <p:nvPr/>
        </p:nvGrpSpPr>
        <p:grpSpPr>
          <a:xfrm>
            <a:off x="3563888" y="1412776"/>
            <a:ext cx="5724128" cy="1077218"/>
            <a:chOff x="3563888" y="1412776"/>
            <a:chExt cx="5724128" cy="107721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55976" y="1412776"/>
              <a:ext cx="493204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Высокая производительность процессора</a:t>
              </a:r>
            </a:p>
            <a:p>
              <a:r>
                <a:rPr lang="ru-RU" sz="1600" b="1" dirty="0" err="1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Двухъядерный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процессор 1,75 ГГц</a:t>
              </a:r>
              <a: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64-битная архитектура </a:t>
              </a: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Intel HD Graphics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Скорость отображения - 6,39399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Мпикс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/с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79" name="Picture 7" descr="\\bootes\users\Столярова\Презентация Weintek\Картинки\Hi-speed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63888" y="1448780"/>
              <a:ext cx="781912" cy="726393"/>
            </a:xfrm>
            <a:prstGeom prst="rect">
              <a:avLst/>
            </a:prstGeom>
            <a:noFill/>
          </p:spPr>
        </p:pic>
      </p:grpSp>
      <p:sp>
        <p:nvSpPr>
          <p:cNvPr id="14" name="Прямоугольник 13"/>
          <p:cNvSpPr/>
          <p:nvPr/>
        </p:nvSpPr>
        <p:spPr>
          <a:xfrm>
            <a:off x="1223628" y="224644"/>
            <a:ext cx="5292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980728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cMT-iV5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MT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pic>
        <p:nvPicPr>
          <p:cNvPr id="4098" name="Picture 2" descr="\\bootes\users\Столярова\Презентация Weintek\Картинки\cMT-iV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60748"/>
            <a:ext cx="3501256" cy="3757244"/>
          </a:xfrm>
          <a:prstGeom prst="rect">
            <a:avLst/>
          </a:prstGeom>
          <a:noFill/>
        </p:spPr>
      </p:pic>
      <p:grpSp>
        <p:nvGrpSpPr>
          <p:cNvPr id="13" name="Группа 12"/>
          <p:cNvGrpSpPr/>
          <p:nvPr/>
        </p:nvGrpSpPr>
        <p:grpSpPr>
          <a:xfrm>
            <a:off x="4860032" y="1448780"/>
            <a:ext cx="3924436" cy="2308324"/>
            <a:chOff x="4860032" y="1448780"/>
            <a:chExt cx="3924436" cy="2308324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688124" y="1448780"/>
              <a:ext cx="309634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Высокая</a:t>
              </a:r>
              <a:r>
                <a:rPr lang="ru-RU" sz="1600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производительность</a:t>
              </a:r>
            </a:p>
            <a:p>
              <a:r>
                <a:rPr lang="ru-RU" sz="1600" b="1" dirty="0" err="1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Двухъядерный</a:t>
              </a:r>
              <a: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процессор 1 ГГц</a:t>
              </a:r>
              <a: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Оперативная память 1 ГБ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Отображение файла JPG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2 Мб/ 10 стр. за 1,3 сек.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Отличная графическая производительность</a:t>
              </a:r>
              <a:endParaRPr lang="ru-RU" dirty="0"/>
            </a:p>
          </p:txBody>
        </p:sp>
        <p:pic>
          <p:nvPicPr>
            <p:cNvPr id="4099" name="Picture 3" descr="\\bootes\users\Столярова\Презентация Weintek\Картинки\Hi-spee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1592796"/>
              <a:ext cx="775118" cy="720080"/>
            </a:xfrm>
            <a:prstGeom prst="rect">
              <a:avLst/>
            </a:prstGeom>
            <a:noFill/>
          </p:spPr>
        </p:pic>
      </p:grpSp>
      <p:grpSp>
        <p:nvGrpSpPr>
          <p:cNvPr id="12" name="Группа 11"/>
          <p:cNvGrpSpPr/>
          <p:nvPr/>
        </p:nvGrpSpPr>
        <p:grpSpPr>
          <a:xfrm>
            <a:off x="395536" y="5121188"/>
            <a:ext cx="4644516" cy="1323439"/>
            <a:chOff x="395536" y="5121188"/>
            <a:chExt cx="4644516" cy="1323439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295636" y="5121188"/>
              <a:ext cx="374441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Дисплей высокого разрешения</a:t>
              </a:r>
            </a:p>
            <a:p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1024x768 точек</a:t>
              </a:r>
              <a: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9,7 дюймов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Возможность наслаждаться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отличным качеством изображения.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00" name="Picture 4" descr="\\bootes\users\Столярова\Презентация Weintek\Картинки\Displey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5229200"/>
              <a:ext cx="743856" cy="618976"/>
            </a:xfrm>
            <a:prstGeom prst="rect">
              <a:avLst/>
            </a:prstGeom>
            <a:noFill/>
          </p:spPr>
        </p:pic>
      </p:grpSp>
      <p:grpSp>
        <p:nvGrpSpPr>
          <p:cNvPr id="14" name="Группа 13"/>
          <p:cNvGrpSpPr/>
          <p:nvPr/>
        </p:nvGrpSpPr>
        <p:grpSpPr>
          <a:xfrm>
            <a:off x="4788024" y="4221088"/>
            <a:ext cx="3924436" cy="1569660"/>
            <a:chOff x="4752020" y="4293096"/>
            <a:chExt cx="3924436" cy="156966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760132" y="4293096"/>
              <a:ext cx="291632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Емкостный тип дисплея</a:t>
              </a:r>
            </a:p>
            <a:p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Закаленное стекло</a:t>
              </a:r>
              <a: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Мульти-сенсорный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экран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делает эксплуатацию 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HMI-устройств чрезвычайно простой и удобной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101" name="Picture 5" descr="\\bootes\users\Столярова\Презентация Weintek\Картинки\Displey-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752020" y="4401108"/>
              <a:ext cx="999048" cy="732998"/>
            </a:xfrm>
            <a:prstGeom prst="rect">
              <a:avLst/>
            </a:prstGeom>
            <a:noFill/>
          </p:spPr>
        </p:pic>
      </p:grpSp>
      <p:sp>
        <p:nvSpPr>
          <p:cNvPr id="11" name="Прямоугольник 10"/>
          <p:cNvSpPr/>
          <p:nvPr/>
        </p:nvSpPr>
        <p:spPr>
          <a:xfrm>
            <a:off x="1115616" y="224644"/>
            <a:ext cx="5292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7504" y="944724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cMT3090/cMT3151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0" y="5085184"/>
            <a:ext cx="4517170" cy="1569660"/>
            <a:chOff x="0" y="5085184"/>
            <a:chExt cx="4517170" cy="156966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121188"/>
              <a:ext cx="7063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Прямоугольник 13"/>
            <p:cNvSpPr/>
            <p:nvPr/>
          </p:nvSpPr>
          <p:spPr>
            <a:xfrm>
              <a:off x="683568" y="5085184"/>
              <a:ext cx="383360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Стандартный протокол связи </a:t>
              </a:r>
              <a:r>
                <a:rPr lang="en-US" sz="1600" b="1" u="sng" dirty="0" err="1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IIoT</a:t>
              </a:r>
              <a:endParaRPr lang="ru-RU" sz="1600" b="1" u="sng" dirty="0" smtClean="0">
                <a:solidFill>
                  <a:srgbClr val="8241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Клиент/сервер MQTT &amp; OPC UA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связь между локальными машинами и системами управления верхнего уровня, одновременно с мониторами и передачей данных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5" name="Рисунок 14" descr="cM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grpSp>
        <p:nvGrpSpPr>
          <p:cNvPr id="24" name="Группа 23"/>
          <p:cNvGrpSpPr/>
          <p:nvPr/>
        </p:nvGrpSpPr>
        <p:grpSpPr>
          <a:xfrm>
            <a:off x="4968044" y="5157192"/>
            <a:ext cx="4175956" cy="1323439"/>
            <a:chOff x="4968044" y="5157192"/>
            <a:chExt cx="4175956" cy="132343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5687616" y="5157192"/>
              <a:ext cx="345638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Дисплей высокого разрешения</a:t>
              </a:r>
            </a:p>
            <a:p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1024x768 точек    </a:t>
              </a:r>
            </a:p>
            <a:p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15 дюймов 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Возможность наслаждаться отличным качеством изображения</a:t>
              </a:r>
              <a:endParaRPr lang="ru-RU" sz="1600" b="1" dirty="0">
                <a:solidFill>
                  <a:srgbClr val="8241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2" descr="\\bootes\users\Столярова\Презентация Weintek\Картинки\Displey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68044" y="5301208"/>
              <a:ext cx="706190" cy="587632"/>
            </a:xfrm>
            <a:prstGeom prst="rect">
              <a:avLst/>
            </a:prstGeom>
            <a:noFill/>
          </p:spPr>
        </p:pic>
      </p:grpSp>
      <p:grpSp>
        <p:nvGrpSpPr>
          <p:cNvPr id="21" name="Группа 20"/>
          <p:cNvGrpSpPr/>
          <p:nvPr/>
        </p:nvGrpSpPr>
        <p:grpSpPr>
          <a:xfrm>
            <a:off x="3455876" y="1268760"/>
            <a:ext cx="5688124" cy="1323439"/>
            <a:chOff x="3455876" y="1268760"/>
            <a:chExt cx="5688124" cy="132343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75448" y="1268760"/>
              <a:ext cx="49685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Высокая производительность процессора</a:t>
              </a:r>
            </a:p>
            <a:p>
              <a:r>
                <a:rPr lang="ru-RU" sz="1600" b="1" dirty="0" err="1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Двухъядерный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процессор 1 ГГц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Быстрая загрузка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- 9,48 сек. 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Скорость обработки данных – 100 слов за 3,7 сек. 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Отображение файла JPG 2 Мб/ 10 стр. - 0,9 сек.</a:t>
              </a:r>
              <a:endParaRPr lang="ru-RU" sz="1600" b="1" dirty="0">
                <a:solidFill>
                  <a:srgbClr val="8241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3" name="Picture 3" descr="\\bootes\users\Столярова\Презентация Weintek\Картинки\Hi-speed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5876" y="1304764"/>
              <a:ext cx="692790" cy="643598"/>
            </a:xfrm>
            <a:prstGeom prst="rect">
              <a:avLst/>
            </a:prstGeom>
            <a:noFill/>
          </p:spPr>
        </p:pic>
      </p:grpSp>
      <p:grpSp>
        <p:nvGrpSpPr>
          <p:cNvPr id="26" name="Группа 25"/>
          <p:cNvGrpSpPr/>
          <p:nvPr/>
        </p:nvGrpSpPr>
        <p:grpSpPr>
          <a:xfrm>
            <a:off x="3744521" y="2780928"/>
            <a:ext cx="5795523" cy="830997"/>
            <a:chOff x="3744521" y="2780928"/>
            <a:chExt cx="5795523" cy="830997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4572000" y="2780928"/>
              <a:ext cx="496804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Большая вычислительная мощность</a:t>
              </a:r>
            </a:p>
            <a:p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Флеш-память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4 ГБ 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Оперативная память 1 ГБ</a:t>
              </a:r>
            </a:p>
          </p:txBody>
        </p:sp>
        <p:pic>
          <p:nvPicPr>
            <p:cNvPr id="5125" name="Picture 5" descr="\\bootes\users\Столярова\Презентация Weintek\Картинки\RAM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44521" y="2862760"/>
              <a:ext cx="757860" cy="570920"/>
            </a:xfrm>
            <a:prstGeom prst="rect">
              <a:avLst/>
            </a:prstGeom>
            <a:noFill/>
          </p:spPr>
        </p:pic>
      </p:grpSp>
      <p:grpSp>
        <p:nvGrpSpPr>
          <p:cNvPr id="18" name="Группа 17"/>
          <p:cNvGrpSpPr/>
          <p:nvPr/>
        </p:nvGrpSpPr>
        <p:grpSpPr>
          <a:xfrm>
            <a:off x="194418" y="1505664"/>
            <a:ext cx="3515198" cy="3442094"/>
            <a:chOff x="194418" y="1505664"/>
            <a:chExt cx="3515198" cy="3442094"/>
          </a:xfrm>
        </p:grpSpPr>
        <p:pic>
          <p:nvPicPr>
            <p:cNvPr id="5126" name="Picture 6" descr="\\bootes\users\Столярова\Презентация Weintek\Картинки\cMT3090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4418" y="1505664"/>
              <a:ext cx="2357466" cy="2480108"/>
            </a:xfrm>
            <a:prstGeom prst="rect">
              <a:avLst/>
            </a:prstGeom>
            <a:noFill/>
          </p:spPr>
        </p:pic>
        <p:pic>
          <p:nvPicPr>
            <p:cNvPr id="5127" name="Picture 7" descr="\\bootes\users\Столярова\Презентация Weintek\Картинки\cMT3151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79612" y="2276872"/>
              <a:ext cx="2630004" cy="2670886"/>
            </a:xfrm>
            <a:prstGeom prst="rect">
              <a:avLst/>
            </a:prstGeom>
            <a:noFill/>
          </p:spPr>
        </p:pic>
      </p:grpSp>
      <p:grpSp>
        <p:nvGrpSpPr>
          <p:cNvPr id="23" name="Группа 22"/>
          <p:cNvGrpSpPr/>
          <p:nvPr/>
        </p:nvGrpSpPr>
        <p:grpSpPr>
          <a:xfrm>
            <a:off x="4391980" y="3753036"/>
            <a:ext cx="4500500" cy="1323439"/>
            <a:chOff x="4391980" y="3753036"/>
            <a:chExt cx="4500500" cy="1323439"/>
          </a:xfrm>
        </p:grpSpPr>
        <p:pic>
          <p:nvPicPr>
            <p:cNvPr id="20" name="Picture 4" descr="\\bootes\users\Столярова\Презентация Weintek\Картинки\Ports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391980" y="3825044"/>
              <a:ext cx="802511" cy="792088"/>
            </a:xfrm>
            <a:prstGeom prst="rect">
              <a:avLst/>
            </a:prstGeom>
            <a:noFill/>
          </p:spPr>
        </p:pic>
        <p:sp>
          <p:nvSpPr>
            <p:cNvPr id="16" name="Прямоугольник 15"/>
            <p:cNvSpPr/>
            <p:nvPr/>
          </p:nvSpPr>
          <p:spPr>
            <a:xfrm>
              <a:off x="5220072" y="3753036"/>
              <a:ext cx="367240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Два порта </a:t>
              </a:r>
              <a:r>
                <a:rPr lang="en-US" sz="1600" b="1" u="sng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Ethernet </a:t>
              </a:r>
            </a:p>
            <a:p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2 </a:t>
              </a: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x</a:t>
              </a:r>
              <a:r>
                <a:rPr lang="ru-RU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b="1" dirty="0" smtClean="0">
                  <a:solidFill>
                    <a:srgbClr val="824100"/>
                  </a:solidFill>
                  <a:latin typeface="Arial" pitchFamily="34" charset="0"/>
                  <a:cs typeface="Arial" pitchFamily="34" charset="0"/>
                </a:rPr>
                <a:t>RJ-45)</a:t>
              </a:r>
              <a:r>
                <a:rPr lang="en-US" sz="1600" dirty="0" smtClean="0"/>
                <a:t/>
              </a:r>
              <a:br>
                <a:rPr lang="en-US" sz="1600" dirty="0" smtClean="0"/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Высокая скорость передачи данных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Гарантия надежности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ru-RU" sz="16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Две независимые друг от</a:t>
              </a:r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друга сети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187624" y="224644"/>
            <a:ext cx="52924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CE404"/>
                </a:solidFill>
                <a:latin typeface="Arial" charset="0"/>
              </a:rPr>
              <a:t>HMI </a:t>
            </a: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 облачной технологией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\\bootes\users\Столярова\Презентация Weintek\Картинки\Dayday.jpg"/>
          <p:cNvPicPr>
            <a:picLocks noChangeAspect="1" noChangeArrowheads="1"/>
          </p:cNvPicPr>
          <p:nvPr/>
        </p:nvPicPr>
        <p:blipFill>
          <a:blip r:embed="rId2" cstate="print">
            <a:lum bright="45000" contrast="-57000"/>
          </a:blip>
          <a:srcRect/>
          <a:stretch>
            <a:fillRect/>
          </a:stretch>
        </p:blipFill>
        <p:spPr bwMode="auto">
          <a:xfrm>
            <a:off x="0" y="913758"/>
            <a:ext cx="9144000" cy="575560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719572" y="5301208"/>
            <a:ext cx="5940660" cy="9233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 charset="0"/>
              </a:rPr>
              <a:t>Функции визуализации полностью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интегрированы в </a:t>
            </a:r>
            <a:r>
              <a:rPr lang="ru-RU" sz="1800" dirty="0" err="1" smtClean="0">
                <a:latin typeface="Arial" charset="0"/>
              </a:rPr>
              <a:t>iPad</a:t>
            </a:r>
            <a:r>
              <a:rPr lang="ru-RU" sz="1800" dirty="0" smtClean="0">
                <a:latin typeface="Arial" charset="0"/>
              </a:rPr>
              <a:t> при помощи мощного ПО </a:t>
            </a:r>
            <a:r>
              <a:rPr lang="ru-RU" sz="1800" dirty="0" err="1" smtClean="0">
                <a:latin typeface="Arial" charset="0"/>
              </a:rPr>
              <a:t>CloudHMI</a:t>
            </a:r>
            <a:r>
              <a:rPr lang="ru-RU" sz="1800" dirty="0" smtClean="0">
                <a:latin typeface="Arial" charset="0"/>
              </a:rPr>
              <a:t>, которое можно бесплатно скачать с </a:t>
            </a:r>
            <a:r>
              <a:rPr lang="en-US" sz="1800" dirty="0" smtClean="0">
                <a:latin typeface="Arial" charset="0"/>
              </a:rPr>
              <a:t>App Store</a:t>
            </a:r>
            <a:r>
              <a:rPr lang="ru-RU" sz="1800" dirty="0" smtClean="0">
                <a:latin typeface="Arial" charset="0"/>
              </a:rPr>
              <a:t>.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971600" y="188640"/>
            <a:ext cx="64807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Мобильное решение</a:t>
            </a:r>
          </a:p>
        </p:txBody>
      </p:sp>
      <p:pic>
        <p:nvPicPr>
          <p:cNvPr id="10" name="Рисунок 9" descr="cM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sp>
        <p:nvSpPr>
          <p:cNvPr id="6" name="Прямоугольник 5"/>
          <p:cNvSpPr/>
          <p:nvPr/>
        </p:nvSpPr>
        <p:spPr>
          <a:xfrm>
            <a:off x="215516" y="1160748"/>
            <a:ext cx="7560840" cy="1508105"/>
          </a:xfrm>
          <a:prstGeom prst="rect">
            <a:avLst/>
          </a:prstGeom>
          <a:solidFill>
            <a:schemeClr val="bg1">
              <a:alpha val="92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cMT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Viewer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, запущенное на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iPad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или Android-планшете, позволяет контролировать рабочее состояние машины (независимо от ее расположения на участке), с непосредственным доступом к информации в режиме реального времени (изменения контролируемых параметров, сигналы тревоги и оповещения)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547664" y="3465004"/>
            <a:ext cx="4660062" cy="1297188"/>
            <a:chOff x="1547664" y="3465004"/>
            <a:chExt cx="4660062" cy="1297188"/>
          </a:xfrm>
        </p:grpSpPr>
        <p:pic>
          <p:nvPicPr>
            <p:cNvPr id="6146" name="Picture 2" descr="\\bootes\users\Столярова\Презентация Weintek\Картинки\Android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47664" y="4149080"/>
              <a:ext cx="1692188" cy="61311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47" name="Picture 3" descr="\\bootes\users\Столярова\Презентация Weintek\Картинки\iO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95935" y="4149080"/>
              <a:ext cx="2211791" cy="61206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2591780" y="3465004"/>
              <a:ext cx="1872208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Поддержка</a:t>
              </a:r>
              <a:endPara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6" name="Picture 2" descr="\\bootes\users\Столярова\Презентация Weintek\Картинки\cMT-View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364" y="980728"/>
            <a:ext cx="1159153" cy="11521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3628" y="224644"/>
            <a:ext cx="3746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Удаленное решение</a:t>
            </a:r>
            <a:endParaRPr lang="ru-RU" sz="2800" dirty="0"/>
          </a:p>
        </p:txBody>
      </p:sp>
      <p:pic>
        <p:nvPicPr>
          <p:cNvPr id="3" name="Рисунок 2" descr="cMT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9073" y="-207404"/>
            <a:ext cx="1924927" cy="1031794"/>
          </a:xfrm>
          <a:prstGeom prst="rect">
            <a:avLst/>
          </a:prstGeom>
          <a:effectLst/>
        </p:spPr>
      </p:pic>
      <p:sp>
        <p:nvSpPr>
          <p:cNvPr id="4" name="Прямоугольник 3"/>
          <p:cNvSpPr/>
          <p:nvPr/>
        </p:nvSpPr>
        <p:spPr>
          <a:xfrm>
            <a:off x="251520" y="980728"/>
            <a:ext cx="853294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EasyAccess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2.0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позволяет получить доступ к удаленным HMI-устройствам из любой точки мира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\\bootes\users\Столярова\Презентация Weintek\Картинки\Easy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5301208"/>
            <a:ext cx="1233500" cy="1226158"/>
          </a:xfrm>
          <a:prstGeom prst="rect">
            <a:avLst/>
          </a:prstGeom>
          <a:noFill/>
        </p:spPr>
      </p:pic>
      <p:grpSp>
        <p:nvGrpSpPr>
          <p:cNvPr id="17" name="Группа 16"/>
          <p:cNvGrpSpPr/>
          <p:nvPr/>
        </p:nvGrpSpPr>
        <p:grpSpPr>
          <a:xfrm>
            <a:off x="287524" y="1664804"/>
            <a:ext cx="4320480" cy="1569660"/>
            <a:chOff x="287524" y="1664804"/>
            <a:chExt cx="4320480" cy="1569660"/>
          </a:xfrm>
        </p:grpSpPr>
        <p:pic>
          <p:nvPicPr>
            <p:cNvPr id="7172" name="Picture 4" descr="\\bootes\users\Столярова\Презентация Weintek\Картинки\Easy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7524" y="1772816"/>
              <a:ext cx="994644" cy="994644"/>
            </a:xfrm>
            <a:prstGeom prst="rect">
              <a:avLst/>
            </a:prstGeom>
            <a:noFill/>
          </p:spPr>
        </p:pic>
        <p:sp>
          <p:nvSpPr>
            <p:cNvPr id="11" name="Прямоугольник 10"/>
            <p:cNvSpPr/>
            <p:nvPr/>
          </p:nvSpPr>
          <p:spPr>
            <a:xfrm>
              <a:off x="1403648" y="1664804"/>
              <a:ext cx="320435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«Сквозное» управление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Выполнение контроллером программы (на языке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релейно-контактной логики)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для изменения параметров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удаленного ПЛК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4824028" y="1664804"/>
            <a:ext cx="4140460" cy="1323439"/>
            <a:chOff x="4824028" y="1664804"/>
            <a:chExt cx="4140460" cy="1323439"/>
          </a:xfrm>
        </p:grpSpPr>
        <p:pic>
          <p:nvPicPr>
            <p:cNvPr id="7174" name="Picture 6" descr="\\bootes\users\Столярова\Презентация Weintek\Картинки\Easy-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24028" y="1736812"/>
              <a:ext cx="974948" cy="984796"/>
            </a:xfrm>
            <a:prstGeom prst="rect">
              <a:avLst/>
            </a:prstGeom>
            <a:noFill/>
          </p:spPr>
        </p:pic>
        <p:sp>
          <p:nvSpPr>
            <p:cNvPr id="12" name="Прямоугольник 11"/>
            <p:cNvSpPr/>
            <p:nvPr/>
          </p:nvSpPr>
          <p:spPr>
            <a:xfrm>
              <a:off x="5831632" y="1664804"/>
              <a:ext cx="313285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err="1" smtClean="0">
                  <a:latin typeface="Arial" pitchFamily="34" charset="0"/>
                  <a:cs typeface="Arial" pitchFamily="34" charset="0"/>
                </a:rPr>
                <a:t>cMT</a:t>
              </a: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b="1" dirty="0" err="1" smtClean="0">
                  <a:latin typeface="Arial" pitchFamily="34" charset="0"/>
                  <a:cs typeface="Arial" pitchFamily="34" charset="0"/>
                </a:rPr>
                <a:t>Viewer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Контроль и управление 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удаленным проектом (в среде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EasyBuilder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), используя </a:t>
              </a:r>
            </a:p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приложение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cMT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Viewer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824028" y="3320988"/>
            <a:ext cx="4319972" cy="1323439"/>
            <a:chOff x="4824028" y="3320988"/>
            <a:chExt cx="4319972" cy="1323439"/>
          </a:xfrm>
        </p:grpSpPr>
        <p:pic>
          <p:nvPicPr>
            <p:cNvPr id="7175" name="Picture 7" descr="\\bootes\users\Столярова\Презентация Weintek\Картинки\Easy-5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4028" y="3392996"/>
              <a:ext cx="974948" cy="974948"/>
            </a:xfrm>
            <a:prstGeom prst="rect">
              <a:avLst/>
            </a:prstGeom>
            <a:noFill/>
          </p:spPr>
        </p:pic>
        <p:sp>
          <p:nvSpPr>
            <p:cNvPr id="13" name="Прямоугольник 12"/>
            <p:cNvSpPr/>
            <p:nvPr/>
          </p:nvSpPr>
          <p:spPr>
            <a:xfrm>
              <a:off x="5795628" y="3320988"/>
              <a:ext cx="334837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VNC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Самое функциональное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приложение для дистанционного управления, работающее по протоколу RFB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87524" y="3429000"/>
            <a:ext cx="4752528" cy="1323439"/>
            <a:chOff x="287524" y="3429000"/>
            <a:chExt cx="4752528" cy="1323439"/>
          </a:xfrm>
        </p:grpSpPr>
        <p:pic>
          <p:nvPicPr>
            <p:cNvPr id="7173" name="Picture 5" descr="\\bootes\users\Столярова\Презентация Weintek\Картинки\Easy-3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7524" y="3465004"/>
              <a:ext cx="984796" cy="984796"/>
            </a:xfrm>
            <a:prstGeom prst="rect">
              <a:avLst/>
            </a:prstGeom>
            <a:noFill/>
          </p:spPr>
        </p:pic>
        <p:sp>
          <p:nvSpPr>
            <p:cNvPr id="14" name="Прямоугольник 13"/>
            <p:cNvSpPr/>
            <p:nvPr/>
          </p:nvSpPr>
          <p:spPr>
            <a:xfrm>
              <a:off x="1331640" y="3429000"/>
              <a:ext cx="370841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Управление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HMI-устройством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Управление Вашим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человеко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-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машинным интерфейсом при помощи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веб-системы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EasyAccess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2.0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863588" y="4797152"/>
            <a:ext cx="5922404" cy="1833302"/>
            <a:chOff x="863588" y="4797152"/>
            <a:chExt cx="5922404" cy="1833302"/>
          </a:xfrm>
        </p:grpSpPr>
        <p:pic>
          <p:nvPicPr>
            <p:cNvPr id="7171" name="Picture 3" descr="\\bootes\users\Столярова\Презентация Weintek\Картинки\Easy-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27684" y="4797152"/>
              <a:ext cx="3526308" cy="896518"/>
            </a:xfrm>
            <a:prstGeom prst="rect">
              <a:avLst/>
            </a:prstGeom>
            <a:noFill/>
          </p:spPr>
        </p:pic>
        <p:sp>
          <p:nvSpPr>
            <p:cNvPr id="15" name="Прямоугольник 14"/>
            <p:cNvSpPr/>
            <p:nvPr/>
          </p:nvSpPr>
          <p:spPr>
            <a:xfrm>
              <a:off x="863588" y="5661248"/>
              <a:ext cx="23940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Подключение к Вашим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HMI-устройствам.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(cMT-3151/ </a:t>
              </a: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cMT-SVR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)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851920" y="5553236"/>
              <a:ext cx="293407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Запустите приложение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EasyAccess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2.0 на своем ПК,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панельном ПК, ноутбуке,</a:t>
              </a:r>
              <a:br>
                <a:rPr lang="ru-RU" sz="1600" dirty="0" smtClean="0">
                  <a:latin typeface="Arial" pitchFamily="34" charset="0"/>
                  <a:cs typeface="Arial" pitchFamily="34" charset="0"/>
                </a:rPr>
              </a:br>
              <a:r>
                <a:rPr lang="ru-RU" sz="1600" dirty="0" err="1" smtClean="0">
                  <a:latin typeface="Arial" pitchFamily="34" charset="0"/>
                  <a:cs typeface="Arial" pitchFamily="34" charset="0"/>
                </a:rPr>
                <a:t>IPad</a:t>
              </a:r>
              <a:r>
                <a:rPr lang="ru-RU" sz="1600" dirty="0" smtClean="0">
                  <a:latin typeface="Arial" pitchFamily="34" charset="0"/>
                  <a:cs typeface="Arial" pitchFamily="34" charset="0"/>
                </a:rPr>
                <a:t> или Android-планшете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797175" y="3200400"/>
            <a:ext cx="3551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>
                <a:solidFill>
                  <a:schemeClr val="bg1"/>
                </a:solidFill>
              </a:rPr>
              <a:t>Имя Отчество Фамилия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39552" y="1196752"/>
            <a:ext cx="83524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dirty="0">
                <a:solidFill>
                  <a:srgbClr val="1452B8"/>
                </a:solidFill>
                <a:latin typeface="Arial" charset="0"/>
              </a:rPr>
              <a:t>Предоставляет полный спектр услуг по выбору, поставке, техническому обслуживанию и ремонту продукции </a:t>
            </a:r>
            <a:r>
              <a:rPr lang="en-US" sz="1800" b="1" dirty="0" err="1">
                <a:solidFill>
                  <a:srgbClr val="1452B8"/>
                </a:solidFill>
                <a:latin typeface="Arial" charset="0"/>
              </a:rPr>
              <a:t>Weintek</a:t>
            </a:r>
            <a:r>
              <a:rPr lang="ru-RU" sz="1800" b="1" dirty="0">
                <a:solidFill>
                  <a:srgbClr val="1452B8"/>
                </a:solidFill>
                <a:latin typeface="Arial" charset="0"/>
              </a:rPr>
              <a:t>: 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31540" y="2168860"/>
            <a:ext cx="8460940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spcBef>
                <a:spcPts val="6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</a:rPr>
              <a:t>Полная информация о продукции и обновленное бесплатное ПО на сайтах </a:t>
            </a:r>
            <a:r>
              <a:rPr lang="en-US" sz="1800" dirty="0">
                <a:latin typeface="Arial" charset="0"/>
              </a:rPr>
              <a:t>www.plcsystems.ru </a:t>
            </a:r>
            <a:r>
              <a:rPr lang="ru-RU" sz="1800" dirty="0">
                <a:latin typeface="Arial" charset="0"/>
              </a:rPr>
              <a:t> и </a:t>
            </a:r>
            <a:r>
              <a:rPr lang="en-US" sz="1800" dirty="0" smtClean="0">
                <a:latin typeface="Arial" charset="0"/>
              </a:rPr>
              <a:t>www.weintek.ru</a:t>
            </a:r>
            <a:r>
              <a:rPr lang="ru-RU" sz="1800" dirty="0" smtClean="0">
                <a:latin typeface="Arial" charset="0"/>
              </a:rPr>
              <a:t> </a:t>
            </a:r>
            <a:endParaRPr lang="ru-RU" sz="1800" dirty="0">
              <a:latin typeface="Arial" charset="0"/>
            </a:endParaRPr>
          </a:p>
          <a:p>
            <a:pPr marL="273050" indent="-273050">
              <a:spcBef>
                <a:spcPts val="6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</a:rPr>
              <a:t>Гибкая система скидок для покупателей </a:t>
            </a:r>
            <a:r>
              <a:rPr lang="en-US" sz="1800" dirty="0">
                <a:latin typeface="Arial" charset="0"/>
              </a:rPr>
              <a:t> </a:t>
            </a:r>
            <a:endParaRPr lang="ru-RU" sz="1800" dirty="0">
              <a:latin typeface="Arial" charset="0"/>
            </a:endParaRPr>
          </a:p>
          <a:p>
            <a:pPr marL="273050" indent="-273050">
              <a:spcBef>
                <a:spcPts val="6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</a:rPr>
              <a:t>Поставка со склада или под заказ в сокращенные сроки</a:t>
            </a:r>
          </a:p>
          <a:p>
            <a:pPr marL="273050" indent="-273050">
              <a:spcBef>
                <a:spcPts val="6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  <a:cs typeface="Arial" charset="0"/>
              </a:rPr>
              <a:t>Гарантия на техническую поддержку и ремонт на </a:t>
            </a:r>
            <a:r>
              <a:rPr lang="ru-RU" sz="1800" dirty="0" smtClean="0">
                <a:latin typeface="Arial" charset="0"/>
                <a:cs typeface="Arial" charset="0"/>
              </a:rPr>
              <a:t>1 год</a:t>
            </a:r>
            <a:endParaRPr lang="ru-RU" sz="1800" dirty="0">
              <a:latin typeface="Arial" charset="0"/>
              <a:cs typeface="Arial" charset="0"/>
            </a:endParaRPr>
          </a:p>
          <a:p>
            <a:pPr marL="273050" indent="-273050">
              <a:spcBef>
                <a:spcPts val="6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err="1">
                <a:latin typeface="Arial" charset="0"/>
                <a:cs typeface="Arial" charset="0"/>
              </a:rPr>
              <a:t>Постгарантийное</a:t>
            </a:r>
            <a:r>
              <a:rPr lang="ru-RU" sz="1800" dirty="0">
                <a:latin typeface="Arial" charset="0"/>
                <a:cs typeface="Arial" charset="0"/>
              </a:rPr>
              <a:t> обслуживание  </a:t>
            </a:r>
          </a:p>
          <a:p>
            <a:pPr marL="273050" indent="-273050">
              <a:spcBef>
                <a:spcPts val="6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  <a:cs typeface="Arial" charset="0"/>
              </a:rPr>
              <a:t>Бесплатные консультации</a:t>
            </a:r>
            <a:r>
              <a:rPr lang="en-US" sz="1800" dirty="0">
                <a:latin typeface="Arial" charset="0"/>
                <a:cs typeface="Arial" charset="0"/>
              </a:rPr>
              <a:t> </a:t>
            </a:r>
            <a:r>
              <a:rPr lang="ru-RU" sz="1800" dirty="0">
                <a:latin typeface="Arial" charset="0"/>
                <a:cs typeface="Arial" charset="0"/>
              </a:rPr>
              <a:t>специалистов  по </a:t>
            </a:r>
            <a:r>
              <a:rPr lang="ru-RU" sz="1800" dirty="0" smtClean="0">
                <a:latin typeface="Arial" charset="0"/>
                <a:cs typeface="Arial" charset="0"/>
              </a:rPr>
              <a:t>телефонам: </a:t>
            </a:r>
            <a:r>
              <a:rPr lang="en-US" sz="1800" dirty="0" smtClean="0">
                <a:latin typeface="Arial" charset="0"/>
                <a:cs typeface="Arial" charset="0"/>
              </a:rPr>
              <a:t> +7(</a:t>
            </a:r>
            <a:r>
              <a:rPr lang="ru-RU" sz="1800" dirty="0" smtClean="0">
                <a:latin typeface="Arial" charset="0"/>
                <a:cs typeface="Arial" charset="0"/>
              </a:rPr>
              <a:t>800</a:t>
            </a:r>
            <a:r>
              <a:rPr lang="en-US" sz="1800" dirty="0" smtClean="0">
                <a:latin typeface="Arial" charset="0"/>
                <a:cs typeface="Arial" charset="0"/>
              </a:rPr>
              <a:t>)</a:t>
            </a:r>
            <a:r>
              <a:rPr lang="ru-RU" sz="1800" dirty="0" smtClean="0">
                <a:latin typeface="Arial" charset="0"/>
                <a:cs typeface="Arial" charset="0"/>
              </a:rPr>
              <a:t>707-18-71 (звонок бесплатный)</a:t>
            </a:r>
            <a:r>
              <a:rPr lang="en-US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 smtClean="0">
                <a:latin typeface="Arial" charset="0"/>
                <a:cs typeface="Arial" charset="0"/>
              </a:rPr>
              <a:t>и (499)707-18-71 или </a:t>
            </a:r>
          </a:p>
          <a:p>
            <a:pPr marL="273050" indent="-273050">
              <a:spcBef>
                <a:spcPts val="600"/>
              </a:spcBef>
              <a:buClr>
                <a:srgbClr val="1452B8"/>
              </a:buClr>
            </a:pPr>
            <a:r>
              <a:rPr lang="ru-RU" sz="1800" dirty="0" smtClean="0">
                <a:latin typeface="Arial" charset="0"/>
                <a:cs typeface="Arial" charset="0"/>
              </a:rPr>
              <a:t>     </a:t>
            </a:r>
            <a:r>
              <a:rPr lang="en-US" sz="1800" dirty="0" smtClean="0">
                <a:latin typeface="Arial" charset="0"/>
                <a:cs typeface="Arial" charset="0"/>
              </a:rPr>
              <a:t>e-mail</a:t>
            </a:r>
            <a:r>
              <a:rPr lang="ru-RU" sz="1800" dirty="0" smtClean="0">
                <a:latin typeface="Arial" charset="0"/>
                <a:cs typeface="Arial" charset="0"/>
              </a:rPr>
              <a:t>:</a:t>
            </a:r>
            <a:r>
              <a:rPr lang="en-US" sz="1800" dirty="0" smtClean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info@plcsystems.ru</a:t>
            </a:r>
            <a:endParaRPr lang="ru-RU" sz="1800" dirty="0">
              <a:latin typeface="Arial" charset="0"/>
              <a:cs typeface="Arial" charset="0"/>
            </a:endParaRPr>
          </a:p>
          <a:p>
            <a:pPr marL="273050" indent="-273050">
              <a:spcBef>
                <a:spcPts val="6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  <a:cs typeface="Arial" charset="0"/>
              </a:rPr>
              <a:t>Передача (или продажа по льготной цене) </a:t>
            </a:r>
            <a:r>
              <a:rPr lang="ru-RU" sz="1800" dirty="0" err="1" smtClean="0">
                <a:latin typeface="Arial" charset="0"/>
                <a:cs typeface="Arial" charset="0"/>
              </a:rPr>
              <a:t>демообразцов</a:t>
            </a:r>
            <a:endParaRPr lang="ru-RU" sz="1800" dirty="0">
              <a:latin typeface="Arial" charset="0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71600" y="0"/>
            <a:ext cx="7488237" cy="863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Компания </a:t>
            </a:r>
            <a:r>
              <a:rPr kumimoji="0" lang="ru-RU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ПЛКСистемы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– официальный</a:t>
            </a:r>
            <a:b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дистрибьютор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Weintek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FCE404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 в России и СНГ </a:t>
            </a:r>
            <a:endParaRPr kumimoji="0" lang="ru-RU" sz="2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259632" y="2881611"/>
            <a:ext cx="563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FCE404"/>
                </a:solidFill>
                <a:latin typeface="Arial" charset="0"/>
              </a:rPr>
              <a:t>СПАСИБО </a:t>
            </a:r>
            <a:r>
              <a:rPr lang="ru-RU" sz="2800" b="1" dirty="0">
                <a:solidFill>
                  <a:srgbClr val="FCE404"/>
                </a:solidFill>
                <a:latin typeface="Arial" charset="0"/>
              </a:rPr>
              <a:t>ЗА ВНИМАНИЕ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259632" y="3717032"/>
            <a:ext cx="687676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en-US" sz="2000" dirty="0" smtClean="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ru-RU" sz="2000" dirty="0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tabLst>
                <a:tab pos="804863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info@plcsystems.ru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tabLst>
                <a:tab pos="804863" algn="l"/>
              </a:tabLst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www.plcsystems.ru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0" hangingPunct="0"/>
            <a:endParaRPr lang="en-US" sz="2000" dirty="0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tabLst>
                <a:tab pos="719138" algn="l"/>
              </a:tabLst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Тел.: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</a:rPr>
              <a:t> 8(800) 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707-18-71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</a:rPr>
              <a:t> (бесплатный</a:t>
            </a:r>
            <a:r>
              <a:rPr lang="ru-RU" sz="2000" smtClean="0">
                <a:solidFill>
                  <a:schemeClr val="bg1"/>
                </a:solidFill>
                <a:latin typeface="Arial" charset="0"/>
              </a:rPr>
              <a:t>), </a:t>
            </a:r>
            <a:r>
              <a:rPr lang="ru-RU" sz="2000" smtClean="0">
                <a:solidFill>
                  <a:schemeClr val="bg1"/>
                </a:solidFill>
                <a:latin typeface="Arial" charset="0"/>
              </a:rPr>
              <a:t>+7</a:t>
            </a:r>
            <a:r>
              <a:rPr lang="ru-RU" sz="2000" smtClean="0">
                <a:solidFill>
                  <a:schemeClr val="bg1"/>
                </a:solidFill>
                <a:latin typeface="Arial" charset="0"/>
              </a:rPr>
              <a:t>(499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</a:rPr>
              <a:t>) 707-18-71 </a:t>
            </a:r>
          </a:p>
          <a:p>
            <a:pPr eaLnBrk="0" hangingPunct="0">
              <a:tabLst>
                <a:tab pos="719138" algn="l"/>
              </a:tabLst>
            </a:pPr>
            <a:r>
              <a:rPr lang="ru-RU" sz="20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ru-RU" sz="2000" dirty="0">
              <a:solidFill>
                <a:schemeClr val="bg1"/>
              </a:solidFill>
              <a:latin typeface="Arial" charset="0"/>
            </a:endParaRPr>
          </a:p>
          <a:p>
            <a:pPr eaLnBrk="0" hangingPunct="0">
              <a:tabLst>
                <a:tab pos="719138" algn="l"/>
              </a:tabLst>
            </a:pPr>
            <a:r>
              <a:rPr lang="ru-RU" sz="2000" dirty="0">
                <a:solidFill>
                  <a:schemeClr val="bg1"/>
                </a:solidFill>
                <a:latin typeface="Arial" charset="0"/>
              </a:rPr>
              <a:t>Факс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</a:rPr>
              <a:t>: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	</a:t>
            </a:r>
            <a:r>
              <a:rPr lang="ru-RU" sz="2000" dirty="0" smtClean="0">
                <a:solidFill>
                  <a:schemeClr val="bg1"/>
                </a:solidFill>
                <a:latin typeface="Arial" charset="0"/>
              </a:rPr>
              <a:t>+7 (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4</a:t>
            </a:r>
            <a:r>
              <a:rPr lang="ru-RU" sz="2000" dirty="0">
                <a:solidFill>
                  <a:schemeClr val="bg1"/>
                </a:solidFill>
                <a:latin typeface="Arial" charset="0"/>
              </a:rPr>
              <a:t>95) 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490-24-62</a:t>
            </a:r>
            <a:endParaRPr lang="ru-RU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V="1">
            <a:off x="1241425" y="76200"/>
            <a:ext cx="0" cy="6705600"/>
          </a:xfrm>
          <a:prstGeom prst="line">
            <a:avLst/>
          </a:prstGeom>
          <a:noFill/>
          <a:ln w="19050">
            <a:solidFill>
              <a:srgbClr val="FCE404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4450" y="1254125"/>
            <a:ext cx="8991600" cy="0"/>
          </a:xfrm>
          <a:prstGeom prst="line">
            <a:avLst/>
          </a:prstGeom>
          <a:noFill/>
          <a:ln w="19050">
            <a:solidFill>
              <a:srgbClr val="FCE404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  <p:bldP spid="8197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Группа 48"/>
          <p:cNvGrpSpPr/>
          <p:nvPr/>
        </p:nvGrpSpPr>
        <p:grpSpPr>
          <a:xfrm>
            <a:off x="358775" y="1556792"/>
            <a:ext cx="4213225" cy="720080"/>
            <a:chOff x="358775" y="1808820"/>
            <a:chExt cx="4213225" cy="720080"/>
          </a:xfrm>
        </p:grpSpPr>
        <p:pic>
          <p:nvPicPr>
            <p:cNvPr id="50" name="Рисунок 49" descr="SerialInterface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552" y="1880828"/>
              <a:ext cx="684833" cy="59069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87624" y="1808820"/>
              <a:ext cx="33843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Последовательные порты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223628" y="2096852"/>
              <a:ext cx="3060340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</a:pPr>
              <a:r>
                <a:rPr lang="ru-RU" sz="1200" dirty="0" smtClean="0">
                  <a:latin typeface="Arial" charset="0"/>
                </a:rPr>
                <a:t>До 3-х последовательных портов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358775" y="1808820"/>
              <a:ext cx="4104456" cy="720080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971600" y="1052736"/>
            <a:ext cx="76328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Различные встроенные коммуникационные интерфейсы 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4655639" y="1808820"/>
            <a:ext cx="4236841" cy="1728192"/>
            <a:chOff x="4655639" y="1808820"/>
            <a:chExt cx="4236841" cy="1728192"/>
          </a:xfrm>
        </p:grpSpPr>
        <p:pic>
          <p:nvPicPr>
            <p:cNvPr id="25" name="Рисунок 24" descr="Ethernet_порт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7400000">
              <a:off x="4412612" y="2181725"/>
              <a:ext cx="1512168" cy="1026114"/>
            </a:xfrm>
            <a:prstGeom prst="rect">
              <a:avLst/>
            </a:prstGeom>
          </p:spPr>
        </p:pic>
        <p:grpSp>
          <p:nvGrpSpPr>
            <p:cNvPr id="47" name="Группа 46"/>
            <p:cNvGrpSpPr/>
            <p:nvPr/>
          </p:nvGrpSpPr>
          <p:grpSpPr>
            <a:xfrm>
              <a:off x="4752020" y="1808820"/>
              <a:ext cx="4140460" cy="1728192"/>
              <a:chOff x="4752020" y="1808820"/>
              <a:chExt cx="4140460" cy="172819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5400092" y="1844824"/>
                <a:ext cx="1764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dirty="0" smtClean="0">
                    <a:solidFill>
                      <a:srgbClr val="0070C0"/>
                    </a:solidFill>
                    <a:latin typeface="Arial" charset="0"/>
                  </a:rPr>
                  <a:t>Ethernet</a:t>
                </a:r>
                <a:r>
                  <a:rPr lang="ru-RU" sz="1600" b="1" dirty="0" smtClean="0">
                    <a:solidFill>
                      <a:srgbClr val="0070C0"/>
                    </a:solidFill>
                    <a:latin typeface="Arial" charset="0"/>
                  </a:rPr>
                  <a:t> порт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72100" y="2096852"/>
                <a:ext cx="3384376" cy="142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4625" indent="-174625">
                  <a:lnSpc>
                    <a:spcPct val="80000"/>
                  </a:lnSpc>
                  <a:spcBef>
                    <a:spcPts val="400"/>
                  </a:spcBef>
                  <a:buClr>
                    <a:srgbClr val="1452B8"/>
                  </a:buClr>
                  <a:buFont typeface="Arial" pitchFamily="34" charset="0"/>
                  <a:buChar char="•"/>
                </a:pPr>
                <a:r>
                  <a:rPr lang="ru-RU" sz="1200" dirty="0" smtClean="0">
                    <a:latin typeface="Arial" charset="0"/>
                  </a:rPr>
                  <a:t>Множество панелей </a:t>
                </a:r>
                <a:r>
                  <a:rPr lang="en-US" sz="1200" dirty="0" err="1" smtClean="0">
                    <a:latin typeface="Arial" charset="0"/>
                  </a:rPr>
                  <a:t>Weintek</a:t>
                </a:r>
                <a:r>
                  <a:rPr lang="ru-RU" sz="1200" dirty="0" smtClean="0">
                    <a:latin typeface="Arial" charset="0"/>
                  </a:rPr>
                  <a:t> и ПЛК могут быть объединены в</a:t>
                </a:r>
                <a:r>
                  <a:rPr lang="en-US" sz="1200" dirty="0" smtClean="0">
                    <a:latin typeface="Arial" charset="0"/>
                  </a:rPr>
                  <a:t> </a:t>
                </a:r>
                <a:r>
                  <a:rPr lang="ru-RU" sz="1200" dirty="0" smtClean="0">
                    <a:latin typeface="Arial" charset="0"/>
                  </a:rPr>
                  <a:t>единой сети </a:t>
                </a:r>
                <a:r>
                  <a:rPr lang="en-US" sz="1200" dirty="0" smtClean="0">
                    <a:latin typeface="Arial" charset="0"/>
                  </a:rPr>
                  <a:t>Ethernet</a:t>
                </a:r>
              </a:p>
              <a:p>
                <a:pPr marL="174625" indent="-174625">
                  <a:lnSpc>
                    <a:spcPct val="80000"/>
                  </a:lnSpc>
                  <a:spcBef>
                    <a:spcPts val="400"/>
                  </a:spcBef>
                  <a:buClr>
                    <a:srgbClr val="1452B8"/>
                  </a:buClr>
                  <a:buFont typeface="Arial" pitchFamily="34" charset="0"/>
                  <a:buChar char="•"/>
                </a:pPr>
                <a:r>
                  <a:rPr lang="ru-RU" sz="1200" dirty="0" smtClean="0">
                    <a:latin typeface="Arial" charset="0"/>
                  </a:rPr>
                  <a:t>Панели могут обмениваться данными между собой</a:t>
                </a:r>
              </a:p>
              <a:p>
                <a:pPr marL="174625" indent="-174625">
                  <a:lnSpc>
                    <a:spcPct val="80000"/>
                  </a:lnSpc>
                  <a:spcBef>
                    <a:spcPts val="400"/>
                  </a:spcBef>
                  <a:buClr>
                    <a:srgbClr val="1452B8"/>
                  </a:buClr>
                  <a:buFont typeface="Arial" pitchFamily="34" charset="0"/>
                  <a:buChar char="•"/>
                </a:pPr>
                <a:r>
                  <a:rPr lang="ru-RU" sz="1200" dirty="0" smtClean="0">
                    <a:latin typeface="Arial" charset="0"/>
                  </a:rPr>
                  <a:t>Загрузка проектов и данных через </a:t>
                </a:r>
                <a:r>
                  <a:rPr lang="ru-RU" sz="1200" dirty="0" err="1" smtClean="0">
                    <a:latin typeface="Arial" charset="0"/>
                  </a:rPr>
                  <a:t>Ethernet</a:t>
                </a:r>
                <a:r>
                  <a:rPr lang="ru-RU" sz="1200" dirty="0" smtClean="0">
                    <a:latin typeface="Arial" charset="0"/>
                  </a:rPr>
                  <a:t> соединение</a:t>
                </a:r>
              </a:p>
              <a:p>
                <a:pPr marL="174625" indent="-174625">
                  <a:lnSpc>
                    <a:spcPct val="80000"/>
                  </a:lnSpc>
                  <a:spcBef>
                    <a:spcPts val="400"/>
                  </a:spcBef>
                  <a:buClr>
                    <a:srgbClr val="1452B8"/>
                  </a:buClr>
                  <a:buFont typeface="Arial" pitchFamily="34" charset="0"/>
                  <a:buChar char="•"/>
                </a:pPr>
                <a:r>
                  <a:rPr lang="ru-RU" sz="1200" dirty="0" smtClean="0">
                    <a:latin typeface="Arial" charset="0"/>
                  </a:rPr>
                  <a:t>Удаленный контроль и диагностика через </a:t>
                </a:r>
                <a:r>
                  <a:rPr lang="ru-RU" sz="1200" dirty="0" err="1" smtClean="0">
                    <a:latin typeface="Arial" charset="0"/>
                  </a:rPr>
                  <a:t>Ethernet</a:t>
                </a:r>
                <a:endParaRPr lang="ru-RU" sz="1200" dirty="0" smtClean="0">
                  <a:latin typeface="Arial" charset="0"/>
                </a:endParaRPr>
              </a:p>
            </p:txBody>
          </p:sp>
          <p:sp>
            <p:nvSpPr>
              <p:cNvPr id="31" name="Скругленный прямоугольник 30"/>
              <p:cNvSpPr/>
              <p:nvPr/>
            </p:nvSpPr>
            <p:spPr>
              <a:xfrm>
                <a:off x="4752020" y="1808820"/>
                <a:ext cx="4140460" cy="172819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0" name="Группа 39"/>
          <p:cNvGrpSpPr/>
          <p:nvPr/>
        </p:nvGrpSpPr>
        <p:grpSpPr>
          <a:xfrm>
            <a:off x="358775" y="2492896"/>
            <a:ext cx="4105213" cy="1369354"/>
            <a:chOff x="358774" y="3032956"/>
            <a:chExt cx="4105213" cy="1369354"/>
          </a:xfrm>
        </p:grpSpPr>
        <p:sp>
          <p:nvSpPr>
            <p:cNvPr id="17" name="TextBox 16"/>
            <p:cNvSpPr txBox="1"/>
            <p:nvPr/>
          </p:nvSpPr>
          <p:spPr>
            <a:xfrm>
              <a:off x="1114858" y="3032956"/>
              <a:ext cx="2376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Порт </a:t>
              </a:r>
              <a:r>
                <a:rPr lang="en-US" sz="1600" b="1" dirty="0" smtClean="0">
                  <a:solidFill>
                    <a:srgbClr val="0070C0"/>
                  </a:solidFill>
                  <a:latin typeface="Arial" charset="0"/>
                </a:rPr>
                <a:t>USB-</a:t>
              </a: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Хост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58874" y="3320988"/>
              <a:ext cx="3133106" cy="1081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Скачивание проекта для HMI или загрузки его  на ПК</a:t>
              </a:r>
            </a:p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Сохранение исторических данных и журнала событий на USB устройство</a:t>
              </a:r>
            </a:p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Подключение к мыши,  принтеру, сканеру </a:t>
              </a:r>
              <a:r>
                <a:rPr lang="ru-RU" sz="1200" dirty="0" err="1" smtClean="0">
                  <a:latin typeface="Arial" charset="0"/>
                </a:rPr>
                <a:t>штрих-кодов</a:t>
              </a:r>
              <a:r>
                <a:rPr lang="ru-RU" sz="1200" dirty="0" smtClean="0">
                  <a:latin typeface="Arial" charset="0"/>
                </a:rPr>
                <a:t> и т.д.</a:t>
              </a:r>
            </a:p>
          </p:txBody>
        </p:sp>
        <p:pic>
          <p:nvPicPr>
            <p:cNvPr id="23" name="Рисунок 22" descr="USB-H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4778" y="3176972"/>
              <a:ext cx="736261" cy="481818"/>
            </a:xfrm>
            <a:prstGeom prst="rect">
              <a:avLst/>
            </a:prstGeom>
          </p:spPr>
        </p:pic>
        <p:sp>
          <p:nvSpPr>
            <p:cNvPr id="32" name="Скругленный прямоугольник 31"/>
            <p:cNvSpPr/>
            <p:nvPr/>
          </p:nvSpPr>
          <p:spPr>
            <a:xfrm>
              <a:off x="358774" y="3032956"/>
              <a:ext cx="4105213" cy="136815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358775" y="4077072"/>
            <a:ext cx="4105214" cy="1080120"/>
            <a:chOff x="358774" y="4437112"/>
            <a:chExt cx="4105214" cy="1080120"/>
          </a:xfrm>
        </p:grpSpPr>
        <p:sp>
          <p:nvSpPr>
            <p:cNvPr id="20" name="TextBox 19"/>
            <p:cNvSpPr txBox="1"/>
            <p:nvPr/>
          </p:nvSpPr>
          <p:spPr>
            <a:xfrm>
              <a:off x="1078855" y="4437112"/>
              <a:ext cx="20162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Порт </a:t>
              </a:r>
              <a:r>
                <a:rPr lang="en-US" sz="1600" b="1" dirty="0" smtClean="0">
                  <a:solidFill>
                    <a:srgbClr val="0070C0"/>
                  </a:solidFill>
                  <a:latin typeface="Arial" charset="0"/>
                </a:rPr>
                <a:t>USB-</a:t>
              </a: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Клиент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22870" y="4689140"/>
              <a:ext cx="3061097" cy="785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Скачивание проекта для HMI или загрузка его на компьютер</a:t>
              </a:r>
            </a:p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Загрузка исторических данных</a:t>
              </a:r>
            </a:p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Выгрузка/загрузка рецептов данных.</a:t>
              </a:r>
            </a:p>
          </p:txBody>
        </p:sp>
        <p:pic>
          <p:nvPicPr>
            <p:cNvPr id="24" name="Рисунок 23" descr="USB-K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0783" y="4545124"/>
              <a:ext cx="623191" cy="396045"/>
            </a:xfrm>
            <a:prstGeom prst="rect">
              <a:avLst/>
            </a:prstGeom>
          </p:spPr>
        </p:pic>
        <p:sp>
          <p:nvSpPr>
            <p:cNvPr id="33" name="Скругленный прямоугольник 32"/>
            <p:cNvSpPr/>
            <p:nvPr/>
          </p:nvSpPr>
          <p:spPr>
            <a:xfrm>
              <a:off x="358774" y="4437112"/>
              <a:ext cx="4105214" cy="1080120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788024" y="3861048"/>
            <a:ext cx="4104456" cy="1080120"/>
            <a:chOff x="4752020" y="3681028"/>
            <a:chExt cx="4104456" cy="1080120"/>
          </a:xfrm>
        </p:grpSpPr>
        <p:pic>
          <p:nvPicPr>
            <p:cNvPr id="7" name="Рисунок 6" descr="SD_CC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68044" y="3933056"/>
              <a:ext cx="507657" cy="68407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472100" y="3969060"/>
              <a:ext cx="3060340" cy="734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Скачивание проекта для HMI или загрузка его с </a:t>
              </a:r>
              <a:r>
                <a:rPr lang="en-US" sz="1200" dirty="0" smtClean="0">
                  <a:latin typeface="Arial" charset="0"/>
                </a:rPr>
                <a:t>SD-</a:t>
              </a:r>
              <a:r>
                <a:rPr lang="ru-RU" sz="1200" dirty="0" smtClean="0">
                  <a:latin typeface="Arial" charset="0"/>
                </a:rPr>
                <a:t>карты на ПК</a:t>
              </a:r>
            </a:p>
            <a:p>
              <a:pPr marL="174625" indent="-174625"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  <a:buFont typeface="Arial" pitchFamily="34" charset="0"/>
                <a:buChar char="•"/>
              </a:pPr>
              <a:r>
                <a:rPr lang="ru-RU" sz="1200" dirty="0" smtClean="0">
                  <a:latin typeface="Arial" charset="0"/>
                </a:rPr>
                <a:t>Сохранение исторических данных и журнала событий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00092" y="3681028"/>
              <a:ext cx="2088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Слот для </a:t>
              </a:r>
              <a:r>
                <a:rPr lang="en-US" sz="1600" b="1" dirty="0" smtClean="0">
                  <a:solidFill>
                    <a:srgbClr val="0070C0"/>
                  </a:solidFill>
                  <a:latin typeface="Arial" charset="0"/>
                </a:rPr>
                <a:t>SD-</a:t>
              </a: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карт</a:t>
              </a: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4752020" y="3717032"/>
              <a:ext cx="4104456" cy="104411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752020" y="5301208"/>
            <a:ext cx="4140460" cy="1020309"/>
            <a:chOff x="4752020" y="4941168"/>
            <a:chExt cx="4140460" cy="1020309"/>
          </a:xfrm>
        </p:grpSpPr>
        <p:pic>
          <p:nvPicPr>
            <p:cNvPr id="9" name="Рисунок 8" descr="Sound_CC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88024" y="4977172"/>
              <a:ext cx="809429" cy="98430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472100" y="5265204"/>
              <a:ext cx="3348372" cy="240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</a:pPr>
              <a:r>
                <a:rPr lang="ru-RU" sz="1200" dirty="0" smtClean="0">
                  <a:latin typeface="Arial" charset="0"/>
                </a:rPr>
                <a:t>Подача звуковых сигналов тревоги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00092" y="4977172"/>
              <a:ext cx="2088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Звуковой выход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4752020" y="4941168"/>
              <a:ext cx="4140460" cy="100811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58775" y="5373216"/>
            <a:ext cx="4140460" cy="864096"/>
            <a:chOff x="358775" y="5625244"/>
            <a:chExt cx="4140460" cy="864096"/>
          </a:xfrm>
        </p:grpSpPr>
        <p:sp>
          <p:nvSpPr>
            <p:cNvPr id="35" name="TextBox 34"/>
            <p:cNvSpPr txBox="1"/>
            <p:nvPr/>
          </p:nvSpPr>
          <p:spPr>
            <a:xfrm>
              <a:off x="1187624" y="5625244"/>
              <a:ext cx="2700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600" b="1" dirty="0" smtClean="0">
                  <a:solidFill>
                    <a:srgbClr val="0070C0"/>
                  </a:solidFill>
                  <a:latin typeface="Arial" charset="0"/>
                </a:rPr>
                <a:t>Входной видео порт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95636" y="5913276"/>
              <a:ext cx="3132348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  <a:spcBef>
                  <a:spcPts val="400"/>
                </a:spcBef>
                <a:buClr>
                  <a:srgbClr val="1452B8"/>
                </a:buClr>
              </a:pPr>
              <a:r>
                <a:rPr lang="ru-RU" sz="1200" dirty="0" smtClean="0">
                  <a:latin typeface="Arial" charset="0"/>
                </a:rPr>
                <a:t>Просмотр изображения с ПК, камер и </a:t>
              </a:r>
              <a:r>
                <a:rPr lang="ru-RU" sz="1200" dirty="0" err="1" smtClean="0">
                  <a:latin typeface="Arial" charset="0"/>
                </a:rPr>
                <a:t>видеодатчиков</a:t>
              </a:r>
              <a:endParaRPr lang="ru-RU" sz="1200" dirty="0" smtClean="0">
                <a:latin typeface="Arial" charset="0"/>
              </a:endParaRP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358775" y="5625244"/>
              <a:ext cx="4140460" cy="86409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 descr="video_por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9552" y="5733256"/>
              <a:ext cx="591677" cy="536637"/>
            </a:xfrm>
            <a:prstGeom prst="rect">
              <a:avLst/>
            </a:prstGeom>
          </p:spPr>
        </p:pic>
      </p:grp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53" name="圖片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EasyBuilder_Pro_support_communication_drive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6743375" cy="3888432"/>
          </a:xfrm>
          <a:prstGeom prst="rect">
            <a:avLst/>
          </a:prstGeom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079612" y="1088740"/>
            <a:ext cx="72002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Поддержка более 250 коммуникационных драйверов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pic>
        <p:nvPicPr>
          <p:cNvPr id="10" name="Рисунок 9" descr="logo_plc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0012" y="1808820"/>
            <a:ext cx="1008112" cy="422001"/>
          </a:xfrm>
          <a:prstGeom prst="rect">
            <a:avLst/>
          </a:prstGeom>
        </p:spPr>
      </p:pic>
      <p:pic>
        <p:nvPicPr>
          <p:cNvPr id="12" name="Рисунок 11" descr="Productivity3000_logo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0172" y="2564904"/>
            <a:ext cx="2390824" cy="360040"/>
          </a:xfrm>
          <a:prstGeom prst="rect">
            <a:avLst/>
          </a:prstGeom>
        </p:spPr>
      </p:pic>
      <p:pic>
        <p:nvPicPr>
          <p:cNvPr id="13" name="Рисунок 12" descr="logo_plc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72816"/>
            <a:ext cx="1098994" cy="211415"/>
          </a:xfrm>
          <a:prstGeom prst="rect">
            <a:avLst/>
          </a:prstGeom>
        </p:spPr>
      </p:pic>
      <p:pic>
        <p:nvPicPr>
          <p:cNvPr id="14" name="Рисунок 13" descr="logo_plc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60132" y="4797152"/>
            <a:ext cx="1177098" cy="292820"/>
          </a:xfrm>
          <a:prstGeom prst="rect">
            <a:avLst/>
          </a:prstGeom>
        </p:spPr>
      </p:pic>
      <p:pic>
        <p:nvPicPr>
          <p:cNvPr id="15" name="Рисунок 14" descr="logo_plc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35838" y="3104964"/>
            <a:ext cx="1308162" cy="558753"/>
          </a:xfrm>
          <a:prstGeom prst="rect">
            <a:avLst/>
          </a:prstGeom>
        </p:spPr>
      </p:pic>
      <p:pic>
        <p:nvPicPr>
          <p:cNvPr id="16" name="Рисунок 15" descr="logo_plc4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6276" y="5913276"/>
            <a:ext cx="1114042" cy="320647"/>
          </a:xfrm>
          <a:prstGeom prst="rect">
            <a:avLst/>
          </a:prstGeom>
        </p:spPr>
      </p:pic>
      <p:pic>
        <p:nvPicPr>
          <p:cNvPr id="17" name="Рисунок 16" descr="logo_plc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00092" y="5805264"/>
            <a:ext cx="1108898" cy="198095"/>
          </a:xfrm>
          <a:prstGeom prst="rect">
            <a:avLst/>
          </a:prstGeom>
        </p:spPr>
      </p:pic>
      <p:pic>
        <p:nvPicPr>
          <p:cNvPr id="18" name="Рисунок 17" descr="logo_plc1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6136" y="2168860"/>
            <a:ext cx="1188132" cy="199756"/>
          </a:xfrm>
          <a:prstGeom prst="rect">
            <a:avLst/>
          </a:prstGeom>
        </p:spPr>
      </p:pic>
      <p:pic>
        <p:nvPicPr>
          <p:cNvPr id="20" name="Рисунок 19" descr="logo_plc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308304" y="2096852"/>
            <a:ext cx="1355786" cy="328433"/>
          </a:xfrm>
          <a:prstGeom prst="rect">
            <a:avLst/>
          </a:prstGeom>
        </p:spPr>
      </p:pic>
      <p:pic>
        <p:nvPicPr>
          <p:cNvPr id="21" name="Рисунок 20" descr="logo_plc1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923928" y="5301208"/>
            <a:ext cx="1232150" cy="295716"/>
          </a:xfrm>
          <a:prstGeom prst="rect">
            <a:avLst/>
          </a:prstGeom>
        </p:spPr>
      </p:pic>
      <p:pic>
        <p:nvPicPr>
          <p:cNvPr id="22" name="Рисунок 21" descr="logo_plc1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00292" y="4401108"/>
            <a:ext cx="822770" cy="354370"/>
          </a:xfrm>
          <a:prstGeom prst="rect">
            <a:avLst/>
          </a:prstGeom>
        </p:spPr>
      </p:pic>
      <p:pic>
        <p:nvPicPr>
          <p:cNvPr id="23" name="Рисунок 22" descr="logo_plc16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72100" y="5193196"/>
            <a:ext cx="732089" cy="334669"/>
          </a:xfrm>
          <a:prstGeom prst="rect">
            <a:avLst/>
          </a:prstGeom>
        </p:spPr>
      </p:pic>
      <p:pic>
        <p:nvPicPr>
          <p:cNvPr id="24" name="Рисунок 23" descr="logo_plc15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275856" y="5805264"/>
            <a:ext cx="854774" cy="251199"/>
          </a:xfrm>
          <a:prstGeom prst="rect">
            <a:avLst/>
          </a:prstGeom>
        </p:spPr>
      </p:pic>
      <p:pic>
        <p:nvPicPr>
          <p:cNvPr id="25" name="Рисунок 24" descr="logo_plc8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04248" y="3753036"/>
            <a:ext cx="805813" cy="312331"/>
          </a:xfrm>
          <a:prstGeom prst="rect">
            <a:avLst/>
          </a:prstGeom>
        </p:spPr>
      </p:pic>
      <p:pic>
        <p:nvPicPr>
          <p:cNvPr id="26" name="Рисунок 25" descr="logo_plc4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200292" y="4869160"/>
            <a:ext cx="1150046" cy="331010"/>
          </a:xfrm>
          <a:prstGeom prst="rect">
            <a:avLst/>
          </a:prstGeom>
        </p:spPr>
      </p:pic>
      <p:pic>
        <p:nvPicPr>
          <p:cNvPr id="27" name="Рисунок 26" descr="logo_plc10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028384" y="4149080"/>
            <a:ext cx="944878" cy="223614"/>
          </a:xfrm>
          <a:prstGeom prst="rect">
            <a:avLst/>
          </a:prstGeom>
        </p:spPr>
      </p:pic>
      <p:pic>
        <p:nvPicPr>
          <p:cNvPr id="29" name="Рисунок 28" descr="logo_plc7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75656" y="5517232"/>
            <a:ext cx="1069086" cy="264189"/>
          </a:xfrm>
          <a:prstGeom prst="rect">
            <a:avLst/>
          </a:prstGeom>
        </p:spPr>
      </p:pic>
      <p:pic>
        <p:nvPicPr>
          <p:cNvPr id="30" name="Рисунок 29" descr="logo_plc17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804248" y="3032956"/>
            <a:ext cx="818941" cy="342709"/>
          </a:xfrm>
          <a:prstGeom prst="rect">
            <a:avLst/>
          </a:prstGeom>
        </p:spPr>
      </p:pic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32" name="圖片 2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9" dur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8" dur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 descr="Data_Exc.png"/>
          <p:cNvPicPr>
            <a:picLocks noChangeAspect="1"/>
          </p:cNvPicPr>
          <p:nvPr/>
        </p:nvPicPr>
        <p:blipFill>
          <a:blip r:embed="rId2" cstate="print"/>
          <a:srcRect l="1772"/>
          <a:stretch>
            <a:fillRect/>
          </a:stretch>
        </p:blipFill>
        <p:spPr>
          <a:xfrm>
            <a:off x="72000" y="1628800"/>
            <a:ext cx="8993127" cy="3204356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27584" y="1088740"/>
            <a:ext cx="8028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Множество панелей </a:t>
            </a:r>
            <a:r>
              <a:rPr lang="ru-RU" sz="2000" b="1" dirty="0" err="1" smtClean="0">
                <a:solidFill>
                  <a:srgbClr val="1452B8"/>
                </a:solidFill>
                <a:latin typeface="Arial" charset="0"/>
              </a:rPr>
              <a:t>Weintek</a:t>
            </a: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 и ПЛК могут быть объединены в единой сети </a:t>
            </a:r>
            <a:r>
              <a:rPr lang="ru-RU" sz="2000" b="1" dirty="0" err="1" smtClean="0">
                <a:solidFill>
                  <a:srgbClr val="1452B8"/>
                </a:solidFill>
                <a:latin typeface="Arial" charset="0"/>
              </a:rPr>
              <a:t>Ethernet</a:t>
            </a:r>
            <a:endParaRPr lang="ru-RU" sz="2000" b="1" dirty="0" smtClean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99592" y="4977172"/>
            <a:ext cx="7920880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Порт 10/100 </a:t>
            </a:r>
            <a:r>
              <a:rPr lang="ru-RU" sz="1800" dirty="0" err="1">
                <a:latin typeface="Arial" charset="0"/>
              </a:rPr>
              <a:t>base-T</a:t>
            </a:r>
            <a:r>
              <a:rPr lang="ru-RU" sz="1800" dirty="0">
                <a:latin typeface="Arial" charset="0"/>
              </a:rPr>
              <a:t> </a:t>
            </a:r>
            <a:r>
              <a:rPr lang="ru-RU" sz="1800" dirty="0" err="1">
                <a:latin typeface="Arial" charset="0"/>
              </a:rPr>
              <a:t>Ethernet</a:t>
            </a:r>
            <a:r>
              <a:rPr lang="ru-RU" sz="1800" dirty="0">
                <a:latin typeface="Arial" charset="0"/>
              </a:rPr>
              <a:t> поддерживает </a:t>
            </a:r>
            <a:r>
              <a:rPr lang="en-US" sz="1800" dirty="0">
                <a:latin typeface="Arial" charset="0"/>
              </a:rPr>
              <a:t>MODBUS TCP/IP</a:t>
            </a:r>
            <a:r>
              <a:rPr lang="ru-RU" sz="1800" dirty="0">
                <a:latin typeface="Arial" charset="0"/>
              </a:rPr>
              <a:t> протокол 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</a:rPr>
              <a:t>Возможность подсоединения до 255  устройств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</a:rPr>
              <a:t>Загрузка проектов и данных через </a:t>
            </a:r>
            <a:r>
              <a:rPr lang="en-US" sz="1800" dirty="0">
                <a:latin typeface="Arial" charset="0"/>
              </a:rPr>
              <a:t>E</a:t>
            </a:r>
            <a:r>
              <a:rPr lang="ru-RU" sz="1800" dirty="0" err="1">
                <a:latin typeface="Arial" charset="0"/>
              </a:rPr>
              <a:t>thernet</a:t>
            </a:r>
            <a:r>
              <a:rPr lang="ru-RU" sz="1800" dirty="0">
                <a:latin typeface="Arial" charset="0"/>
              </a:rPr>
              <a:t> соединение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>
                <a:latin typeface="Arial" charset="0"/>
              </a:rPr>
              <a:t>Удаленный контроль и диагностика через </a:t>
            </a:r>
            <a:r>
              <a:rPr lang="en-US" sz="1800" dirty="0">
                <a:latin typeface="Arial" charset="0"/>
              </a:rPr>
              <a:t>Ethernet</a:t>
            </a:r>
            <a:endParaRPr lang="ru-RU" sz="1800" dirty="0">
              <a:latin typeface="Arial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0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EasyBuilder_Pro_Pass-Through_Communic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775" y="1484784"/>
            <a:ext cx="6904973" cy="1908211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43608" y="1016732"/>
            <a:ext cx="36724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Сквозное подключение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3668" y="3356992"/>
            <a:ext cx="60846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</a:pPr>
            <a:r>
              <a:rPr lang="ru-RU" sz="1800" dirty="0" smtClean="0">
                <a:latin typeface="Arial" charset="0"/>
              </a:rPr>
              <a:t>Функция </a:t>
            </a:r>
            <a:r>
              <a:rPr lang="en-US" sz="1800" dirty="0" smtClean="0">
                <a:latin typeface="Arial" charset="0"/>
              </a:rPr>
              <a:t>Pass-Through </a:t>
            </a:r>
            <a:r>
              <a:rPr lang="ru-RU" sz="1800" dirty="0" smtClean="0">
                <a:latin typeface="Arial" charset="0"/>
              </a:rPr>
              <a:t>позволяет приложению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ПК соединяться с ПЛК через панель оператора. </a:t>
            </a:r>
          </a:p>
        </p:txBody>
      </p:sp>
      <p:pic>
        <p:nvPicPr>
          <p:cNvPr id="18" name="Рисунок 17" descr="two_wa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775" y="4869160"/>
            <a:ext cx="4229826" cy="1224136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043608" y="4401108"/>
            <a:ext cx="52205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Двухстороннее подключение 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2020" y="4941168"/>
            <a:ext cx="43919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Arial" charset="0"/>
              </a:rPr>
              <a:t>Разные панели операторов могут управлять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друг другом по сети </a:t>
            </a:r>
            <a:r>
              <a:rPr lang="ru-RU" sz="1800" dirty="0" err="1" smtClean="0">
                <a:latin typeface="Arial" charset="0"/>
              </a:rPr>
              <a:t>Ethernet</a:t>
            </a:r>
            <a:r>
              <a:rPr lang="ru-RU" sz="1800" dirty="0" smtClean="0">
                <a:latin typeface="Arial" charset="0"/>
              </a:rPr>
              <a:t>. Панель может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обрабатывать одновременно запросы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ru-RU" sz="1800" dirty="0" smtClean="0">
                <a:latin typeface="Arial" charset="0"/>
              </a:rPr>
              <a:t>максимум от 32 других панелей</a:t>
            </a:r>
            <a:r>
              <a:rPr lang="en-US" sz="1800" dirty="0" smtClean="0">
                <a:latin typeface="Arial" charset="0"/>
              </a:rPr>
              <a:t>.</a:t>
            </a:r>
            <a:endParaRPr lang="ru-RU" sz="1800" dirty="0" smtClean="0">
              <a:latin typeface="Arial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3" name="圖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0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79612" y="1052736"/>
            <a:ext cx="50405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 smtClean="0">
                <a:solidFill>
                  <a:srgbClr val="1452B8"/>
                </a:solidFill>
                <a:latin typeface="Arial" charset="0"/>
              </a:rPr>
              <a:t>Отображение текстовой информации </a:t>
            </a:r>
            <a:endParaRPr lang="ru-RU" sz="2000" b="1" dirty="0">
              <a:solidFill>
                <a:srgbClr val="1452B8"/>
              </a:solidFill>
              <a:latin typeface="Arial" charset="0"/>
            </a:endParaRPr>
          </a:p>
        </p:txBody>
      </p:sp>
      <p:sp>
        <p:nvSpPr>
          <p:cNvPr id="9" name="Text Box 182"/>
          <p:cNvSpPr txBox="1">
            <a:spLocks noChangeArrowheads="1"/>
          </p:cNvSpPr>
          <p:nvPr/>
        </p:nvSpPr>
        <p:spPr bwMode="auto">
          <a:xfrm>
            <a:off x="827584" y="4545124"/>
            <a:ext cx="7669609" cy="184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Поддержка различных языков, включая русский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На одном экране может отображаться многоязычная информация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Поддержка всех основных шрифтов </a:t>
            </a:r>
            <a:r>
              <a:rPr lang="ru-RU" sz="1800" dirty="0" err="1" smtClean="0">
                <a:latin typeface="Arial" charset="0"/>
              </a:rPr>
              <a:t>Windows</a:t>
            </a:r>
            <a:endParaRPr lang="ru-RU" sz="1800" dirty="0" smtClean="0">
              <a:latin typeface="Arial" charset="0"/>
            </a:endParaRP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Текстовая библиотека поддерживает CSV формат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Пользовательская конфигурация библиотеки надписей</a:t>
            </a:r>
          </a:p>
          <a:p>
            <a:pPr marL="273050" indent="-273050">
              <a:lnSpc>
                <a:spcPct val="90000"/>
              </a:lnSpc>
              <a:spcBef>
                <a:spcPts val="400"/>
              </a:spcBef>
              <a:buClr>
                <a:srgbClr val="1452B8"/>
              </a:buClr>
              <a:buFont typeface="Arial" charset="0"/>
              <a:buChar char="●"/>
            </a:pPr>
            <a:r>
              <a:rPr lang="ru-RU" sz="1800" dirty="0" smtClean="0">
                <a:latin typeface="Arial" charset="0"/>
              </a:rPr>
              <a:t>Экспорт/импорт библиотек надписей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07604" y="332656"/>
            <a:ext cx="532923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CE404"/>
                </a:solidFill>
                <a:latin typeface="Arial" charset="0"/>
                <a:ea typeface="+mj-ea"/>
                <a:cs typeface="+mj-cs"/>
              </a:rPr>
              <a:t>Основные возможности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12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444208" y="260648"/>
            <a:ext cx="2482719" cy="496867"/>
          </a:xfrm>
          <a:prstGeom prst="rect">
            <a:avLst/>
          </a:prstGeom>
          <a:ln>
            <a:noFill/>
          </a:ln>
          <a:effectLst>
            <a:outerShdw blurRad="127000" dist="50800" dir="1980000" algn="tl" rotWithShape="0">
              <a:srgbClr val="333333">
                <a:alpha val="65000"/>
              </a:srgbClr>
            </a:outerShdw>
            <a:reflection stA="0"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multi-langu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52536" y="800708"/>
            <a:ext cx="9988916" cy="4500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1163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13730</TotalTime>
  <Words>3127</Words>
  <Application>Microsoft Office PowerPoint</Application>
  <PresentationFormat>Экран (4:3)</PresentationFormat>
  <Paragraphs>817</Paragraphs>
  <Slides>46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plc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Zarkova</dc:creator>
  <cp:lastModifiedBy>stolyarova</cp:lastModifiedBy>
  <cp:revision>1773</cp:revision>
  <dcterms:created xsi:type="dcterms:W3CDTF">2004-04-28T11:10:23Z</dcterms:created>
  <dcterms:modified xsi:type="dcterms:W3CDTF">2017-10-11T17:57:36Z</dcterms:modified>
</cp:coreProperties>
</file>